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2"/>
  </p:notesMasterIdLst>
  <p:sldIdLst>
    <p:sldId id="415" r:id="rId2"/>
    <p:sldId id="416" r:id="rId3"/>
    <p:sldId id="417" r:id="rId4"/>
    <p:sldId id="360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397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12" r:id="rId54"/>
    <p:sldId id="318" r:id="rId55"/>
    <p:sldId id="313" r:id="rId56"/>
    <p:sldId id="314" r:id="rId57"/>
    <p:sldId id="315" r:id="rId58"/>
    <p:sldId id="316" r:id="rId59"/>
    <p:sldId id="320" r:id="rId60"/>
    <p:sldId id="319" r:id="rId61"/>
    <p:sldId id="317" r:id="rId62"/>
    <p:sldId id="321" r:id="rId63"/>
    <p:sldId id="322" r:id="rId64"/>
    <p:sldId id="323" r:id="rId65"/>
    <p:sldId id="324" r:id="rId66"/>
    <p:sldId id="325" r:id="rId67"/>
    <p:sldId id="348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9" r:id="rId81"/>
    <p:sldId id="338" r:id="rId82"/>
    <p:sldId id="340" r:id="rId83"/>
    <p:sldId id="341" r:id="rId84"/>
    <p:sldId id="342" r:id="rId85"/>
    <p:sldId id="343" r:id="rId86"/>
    <p:sldId id="344" r:id="rId87"/>
    <p:sldId id="256" r:id="rId88"/>
    <p:sldId id="346" r:id="rId89"/>
    <p:sldId id="347" r:id="rId90"/>
    <p:sldId id="345" r:id="rId91"/>
  </p:sldIdLst>
  <p:sldSz cx="9144000" cy="5143500" type="screen16x9"/>
  <p:notesSz cx="6858000" cy="9144000"/>
  <p:embeddedFontLst>
    <p:embeddedFont>
      <p:font typeface="Albert Sans" panose="020B0604020202020204" charset="0"/>
      <p:regular r:id="rId93"/>
      <p:bold r:id="rId94"/>
      <p:italic r:id="rId95"/>
      <p:boldItalic r:id="rId96"/>
    </p:embeddedFont>
    <p:embeddedFont>
      <p:font typeface="Alexandria" panose="020B0604020202020204" charset="-78"/>
      <p:regular r:id="rId97"/>
      <p:bold r:id="rId98"/>
    </p:embeddedFont>
    <p:embeddedFont>
      <p:font typeface="Alexandria Medium" panose="020B0604020202020204" charset="-78"/>
      <p:regular r:id="rId99"/>
      <p:bold r:id="rId100"/>
    </p:embeddedFont>
    <p:embeddedFont>
      <p:font typeface="Montserrat" panose="02000505000000020004" pitchFamily="2" charset="0"/>
      <p:regular r:id="rId101"/>
      <p:bold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0C5321-A27D-4902-A253-CFEA6A81DC91}">
  <a:tblStyle styleId="{6A0C5321-A27D-4902-A253-CFEA6A81DC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CF5774-54E4-4CC8-8326-877BF5C9B5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404" autoAdjust="0"/>
  </p:normalViewPr>
  <p:slideViewPr>
    <p:cSldViewPr snapToGrid="0">
      <p:cViewPr varScale="1">
        <p:scale>
          <a:sx n="98" d="100"/>
          <a:sy n="98" d="100"/>
        </p:scale>
        <p:origin x="1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6770D56-E731-D53B-FCAD-A0566956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9AE1396-9F1E-E19C-C15C-F0AF589A91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ED28AEE9-4F2B-AB19-8D71-2322113EE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304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25162F0-45BE-4F49-D16E-77318AE6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8C7384A-DAAF-5D60-0E5B-A3C17E50A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5FE39ED-560C-6484-8504-C005BFEDE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54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5DA8114-7B46-5733-015F-BACF964B7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943BE38-71DD-3104-CFDC-6DABC48AC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CEDDEEB5-383A-85F7-3B9F-D5829766A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87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2EA5C72-199B-072E-02FA-22A8BB2D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937DA03-FB17-DC93-0D31-C9D8FB2DF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B274C62-97E4-6EFF-F480-4A76E2B718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3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5BEEA1E-676C-9855-C937-34B6F6E2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8773C1C-2B52-CECC-CC22-4171B54755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E42058D-B6F8-EF7E-A4C0-B919ED323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705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FEA21D6-22D9-B605-5877-77AC9E0C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343EF5F-A918-D5DE-D56B-D0952E773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E17C4AA-45DE-B7E9-7C57-4C924C271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11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E13A1E7-EFDC-72C6-C321-CC2D1E359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C231D01-AF99-D8C4-C1D6-FB68C160B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D81424CA-8B47-EB80-798A-72ECA6CFD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497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FF6106D-3E09-FF5A-28FB-B0C86AAE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5026BE2-9910-1244-B699-D09BAC465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CD887C8-9F51-AA9B-4390-E94C2C202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25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8496E6F-B0B5-DE8B-3904-9D96BDD8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66EB370-FE4C-60BA-1E99-27DECEB91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0E867D3-A490-E366-2808-72FDEDAAD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94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3A0FEF2-CA1D-CD7F-3796-75A908B9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193DAA4-53DF-563C-B68A-E550EDD36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2F56CD6-DD32-45D2-47E2-8D01033BA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67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822E100-4BEF-A2C2-88A0-239038773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2B88737-15AD-2823-0932-212345471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EA8CD030-FDC5-18BC-3306-7AE927EBE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1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4C98EBE4-C44F-515A-1622-F8C4E27A5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927985F-A9C9-FA7B-B7EA-04C9246AD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0E8D0FE-551B-9CE8-3D58-F861A106C0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90D57CA-B62B-C97A-2FC0-437151D0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C276D71-E876-CA26-AA2D-E67C2822C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BAA4E52B-A65C-13ED-E77D-F865A6439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4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D551A14D-00B5-3080-C0A9-F3E99AF88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752173B-C355-2472-4C64-170F5FB5A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CA6CAE86-9A87-101A-71E5-129057905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49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A79F1AE-550C-5B0E-CEFE-3295CBAF6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01C40FD-CB0B-4CB0-1B35-045E75396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51F5555-8108-86F0-48CF-7B0F2AB8A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75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9FB96BC-6E38-1604-ED94-560BCF1E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96862F9-5BD2-8BBB-F6EB-1C2D0A7BE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4A50856-B3A9-CB49-92AF-1BAF8E3F7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28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DCD02FD-24F4-BAB7-B7DF-F3DCFC04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5EF286D-4005-317A-CBAD-586E46E54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C37182F-C51F-E406-990D-1D233C3A2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54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C450F43-7976-E565-8AA1-59228E75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2B60783-2464-1D62-17DB-5DA4D5C5F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4E5AF0B-8E29-B6DF-25D0-BCBC51E7F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17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0931727-D214-F194-D6E5-BC8B8B26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021C73C-709B-9D4C-D569-8EA207AEE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809B3DFF-7059-59D2-6C44-99C0E614A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05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BE0F42F-5FBE-2B43-0F62-28A879B6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9245657-9956-DD1F-652A-9B2599D6C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B17BC6CB-0FF2-87AB-04CF-8B78E6280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798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ED3E68F-2F6F-092C-C482-D7C76A608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0CA700D8-9D2E-4760-314F-80AE2F09B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021F2747-7299-02BB-74D3-57D96646E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33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E29D824F-1EDF-B0BF-4B86-2BA772B2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DA300304-C259-79D7-1BA8-0AFACF760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21ACE70-45E1-9112-F930-184F12F7A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38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F9985B8-2C5B-5DF9-0BEA-FA34361CD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DC387369-31DC-7CB4-CCDC-6871BF046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67425EC-A20B-A049-3EDB-E3876A5F5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237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D750688B-1E15-C437-3DDE-B5776F8C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A74581D-761A-6B74-C712-68EA86D1F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CEB17A5A-0AC7-0CF3-A116-8ECEA6667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11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E6D6D98-2024-A0F0-837E-74A0F79E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134D221-309B-05CA-EACF-1ED1B1C0A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1D3BAEB-0E06-7C21-7C3D-FB6B57879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835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520D779-BA70-2E37-8CB0-F336C688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C89530C-8DD0-0931-8B27-04616ED6F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FE4333C2-3EF9-7F18-E415-6B1691B14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417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50FC4B98-6376-6645-AFD3-C6134BA7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C93F09B-6FB9-4551-6E9C-54F6E6B56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7EEC739-70BD-7A97-4BB6-46C7171DB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94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CCDF14EC-3DE0-14BB-B8DC-9A7FE817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FF0BCCA-EE6F-6958-1444-B3868BD9F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356F7E2-3B24-57E9-BAF8-B7EF9061A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1A50F03D-BBA9-EF25-86BD-0C3D1F9AE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B189CE3A-972D-E04B-515B-70228D762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03B8FFF6-C30E-1BB2-6C9B-B551B8706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376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461CF76-D255-97F3-7C9B-8D9866D04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344E0966-0D0C-E2B5-5375-0D418195C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E1A524CA-B667-1012-976D-F14556983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68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80985E0-79A3-8077-E05A-D40FA756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323600A-09A8-22B0-AF85-5A46CFF40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A0BD3F5-4221-C021-E4D5-B28CA9EC2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40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EC949515-A8A9-2A8B-E7C4-7F8BE5C1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4423ECF-E670-2C05-6533-B3AE005A1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3DCE022-8D6E-F547-571C-EBAC0A977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6B12886-9419-7E7D-E698-7E33693F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84C384F-C024-B311-2FBB-318D69C76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06D8865-8DED-BCF8-00D6-7A8D5C464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7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ACA2DB55-76C5-4C16-FC6A-A5A41C67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247F1CC-28F5-AC66-EBAF-216DF45DFC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0514651-6DA3-07F5-0552-CF92CDEB8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203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0109CF4-C3A9-67F3-CB8D-B11A4689B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33C68DE-CD4F-951A-5417-004CD6CEB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D953077-ACBE-AAA9-B038-83E319849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789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E3A20AC-A4EF-FCAB-4391-59A127387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F70802E-99D7-BF78-0BD0-8B81DD9A4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FC4A3AD-6ABD-72C0-DF42-E7CC90307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724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C73FE69-1D2E-86D8-DBAB-06172C54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D9D334C-79BF-3412-B6DD-08ACC9036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E15E499-0D83-35E6-2E39-5B3338176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395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22A87EA6-E638-67ED-DF0A-E4E6ADD12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43C71128-A406-C34D-7553-CFEAE60EC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DD327F6-7D97-DCF6-0312-B559F8EB3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787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BBD3846-E757-3EA6-342C-97107723C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3F74BFAD-0AFE-3247-4E17-E023D7AEA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DDF1136-8E32-146F-4F25-188243F92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575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311C715-DB00-63D7-1EA7-2EE9459B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A3EDDE1-3262-4D6F-F7CC-63D4C4DB6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6CF9166-A0C6-0FC9-7706-27798563A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966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95D15BAA-DA1C-A378-39E9-2F96807ED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E92D8B75-830F-7DA4-99DE-B4166EDA5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F5CDEFA-23EB-DD18-F873-E2D7BD63C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342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4DBF63C-93F5-9E2B-1D02-A32045B1D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2BD09F33-8A88-5F19-C385-CB24463A0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482C85E-06EF-00FE-7406-9C9B3160A9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915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CD6EF133-7CC9-6E2B-F27B-ED3B7D5A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>
            <a:extLst>
              <a:ext uri="{FF2B5EF4-FFF2-40B4-BE49-F238E27FC236}">
                <a16:creationId xmlns:a16="http://schemas.microsoft.com/office/drawing/2014/main" id="{C38604A7-F090-40CF-5A1B-75E0491E29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>
            <a:extLst>
              <a:ext uri="{FF2B5EF4-FFF2-40B4-BE49-F238E27FC236}">
                <a16:creationId xmlns:a16="http://schemas.microsoft.com/office/drawing/2014/main" id="{466805B6-C833-B859-EF28-295349CBB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682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389FD605-F1BB-6C98-668E-42E7DA5D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>
            <a:extLst>
              <a:ext uri="{FF2B5EF4-FFF2-40B4-BE49-F238E27FC236}">
                <a16:creationId xmlns:a16="http://schemas.microsoft.com/office/drawing/2014/main" id="{7F3C3431-8509-8BED-E179-0015AF3BF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>
            <a:extLst>
              <a:ext uri="{FF2B5EF4-FFF2-40B4-BE49-F238E27FC236}">
                <a16:creationId xmlns:a16="http://schemas.microsoft.com/office/drawing/2014/main" id="{5568826A-EFEC-6CB6-786E-13DB0A7FE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0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40EC9D9B-4430-0368-AD74-9B0D48C5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9EC987E-4F49-A8D0-97BA-AE75FC49FA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B6B2C0C-97E2-C4B2-993A-9F0C42B7E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389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44BB286-E5CF-F2A8-5A79-E228D55F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>
            <a:extLst>
              <a:ext uri="{FF2B5EF4-FFF2-40B4-BE49-F238E27FC236}">
                <a16:creationId xmlns:a16="http://schemas.microsoft.com/office/drawing/2014/main" id="{87B5C434-01FB-0AD6-584D-53263725E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>
            <a:extLst>
              <a:ext uri="{FF2B5EF4-FFF2-40B4-BE49-F238E27FC236}">
                <a16:creationId xmlns:a16="http://schemas.microsoft.com/office/drawing/2014/main" id="{70DFBA18-8F3A-4D1A-5716-155AC0496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81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A95D8CE-4589-1F55-829F-D69A7ED4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9F5CE3D8-BC9C-B796-E74F-198257F47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03403DD-438D-BF6C-C678-CCA3FA8EC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368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9126452-31E1-1338-6CDA-B586DB18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>
            <a:extLst>
              <a:ext uri="{FF2B5EF4-FFF2-40B4-BE49-F238E27FC236}">
                <a16:creationId xmlns:a16="http://schemas.microsoft.com/office/drawing/2014/main" id="{1D6151C7-D069-B166-7652-30A997153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>
            <a:extLst>
              <a:ext uri="{FF2B5EF4-FFF2-40B4-BE49-F238E27FC236}">
                <a16:creationId xmlns:a16="http://schemas.microsoft.com/office/drawing/2014/main" id="{3941C719-0146-C09B-9E24-DEF94C9ED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09269866-1A84-5424-280A-B8206C93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FE2F247-8F59-E019-7C10-B0D95E54C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6E900C0-F908-2F6C-5471-31CBB63AB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6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162448E5-868D-4918-8818-1C1AC52C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66942E86-615C-3420-A80C-451B34BDF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21869A9-05B5-E44E-1F8A-5E4AC2293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51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D2A9534D-F286-4ABA-7F78-CB386CDB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5C5D7E0-F08E-8E26-5587-0B85C5A9A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D784C67-1D0E-2882-CEF9-F310374B5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383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1B9690C-4C8E-0143-54CA-04FCED513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4CA6FA7C-AB88-2D69-56F3-6B623F7F5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68372A24-BD9F-A62A-BCBE-23285B546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77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17/06/relationships/model3d" Target="../media/model3d1.glb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17/06/relationships/model3d" Target="../media/model3d2.glb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17/06/relationships/model3d" Target="../media/model3d3.glb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17/06/relationships/model3d" Target="../media/model3d3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2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1BCCF-CE6B-C3AD-1830-3145966C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F9E5D5D-CC48-AD88-9587-67320FE26BBB}"/>
              </a:ext>
            </a:extLst>
          </p:cNvPr>
          <p:cNvSpPr txBox="1"/>
          <p:nvPr/>
        </p:nvSpPr>
        <p:spPr>
          <a:xfrm>
            <a:off x="319181" y="900811"/>
            <a:ext cx="85056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60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Topologies de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60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d'une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Entreprise Engagée</a:t>
            </a:r>
            <a:endParaRPr lang="en-US" sz="60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17607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34AD-D181-D1AF-53BE-F9042E385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29A19A3-0FAA-485D-CC34-E3FE0148444F}"/>
              </a:ext>
            </a:extLst>
          </p:cNvPr>
          <p:cNvSpPr txBox="1"/>
          <p:nvPr/>
        </p:nvSpPr>
        <p:spPr>
          <a:xfrm>
            <a:off x="202449" y="337995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Standards et Référentiels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8E124D2-B02D-955F-3D99-6C66CF34510D}"/>
              </a:ext>
            </a:extLst>
          </p:cNvPr>
          <p:cNvSpPr/>
          <p:nvPr/>
        </p:nvSpPr>
        <p:spPr>
          <a:xfrm>
            <a:off x="1341445" y="1096702"/>
            <a:ext cx="6461110" cy="3898631"/>
          </a:xfrm>
          <a:custGeom>
            <a:avLst/>
            <a:gdLst/>
            <a:ahLst/>
            <a:cxnLst/>
            <a:rect l="l" t="t" r="r" b="b"/>
            <a:pathLst>
              <a:path w="15136019" h="8789139">
                <a:moveTo>
                  <a:pt x="0" y="0"/>
                </a:moveTo>
                <a:lnTo>
                  <a:pt x="15136020" y="0"/>
                </a:lnTo>
                <a:lnTo>
                  <a:pt x="15136020" y="8789139"/>
                </a:lnTo>
                <a:lnTo>
                  <a:pt x="0" y="8789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6" t="-2905" r="-7285"/>
            </a:stretch>
          </a:blipFill>
        </p:spPr>
      </p:sp>
    </p:spTree>
    <p:extLst>
      <p:ext uri="{BB962C8B-B14F-4D97-AF65-F5344CB8AC3E}">
        <p14:creationId xmlns:p14="http://schemas.microsoft.com/office/powerpoint/2010/main" val="4275337766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DA22-DAD3-A671-8041-F0F36B4A7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B08C821-3023-9C62-3BA5-B1F0661DACB9}"/>
              </a:ext>
            </a:extLst>
          </p:cNvPr>
          <p:cNvSpPr/>
          <p:nvPr/>
        </p:nvSpPr>
        <p:spPr>
          <a:xfrm>
            <a:off x="1811868" y="811359"/>
            <a:ext cx="5054164" cy="4332141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878D116-4327-3D94-9379-67665B597B91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31919781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C0D2-9860-4265-EA25-142C9AEE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0CA44F9-7759-E0A8-DA5B-89E28C7AB8B2}"/>
              </a:ext>
            </a:extLst>
          </p:cNvPr>
          <p:cNvSpPr/>
          <p:nvPr/>
        </p:nvSpPr>
        <p:spPr>
          <a:xfrm>
            <a:off x="2319865" y="711198"/>
            <a:ext cx="4174068" cy="4361669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66" t="-3645" r="-117211" b="-79749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262FFB5-7614-70CF-4AD1-33FE451B3B6D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609818218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FC00-A6B5-2CB6-65A4-FFBD68B4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D699793-9DE8-5A72-6B4E-234DC5F544AF}"/>
              </a:ext>
            </a:extLst>
          </p:cNvPr>
          <p:cNvSpPr/>
          <p:nvPr/>
        </p:nvSpPr>
        <p:spPr>
          <a:xfrm>
            <a:off x="2504937" y="803436"/>
            <a:ext cx="4185253" cy="4276564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091" t="-3619" r="-11981" b="-78469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0556AD2-1229-7E86-54F4-CE05801A3F05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19632498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794D-2223-1397-423B-157FA37A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1BBB974-0810-0C7D-95F5-F31A763684BA}"/>
              </a:ext>
            </a:extLst>
          </p:cNvPr>
          <p:cNvSpPr/>
          <p:nvPr/>
        </p:nvSpPr>
        <p:spPr>
          <a:xfrm>
            <a:off x="2021236" y="996176"/>
            <a:ext cx="5339699" cy="4020996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7" t="-141634" r="-112435" b="-7258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F6EA0A5-8A11-C0C6-8BF3-4B0F5EB91630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302487644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3021-4DAC-6D5E-E281-E9054743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9935F39-2606-B99B-924F-A88B14893B9A}"/>
              </a:ext>
            </a:extLst>
          </p:cNvPr>
          <p:cNvSpPr/>
          <p:nvPr/>
        </p:nvSpPr>
        <p:spPr>
          <a:xfrm>
            <a:off x="1769533" y="803436"/>
            <a:ext cx="5283200" cy="4031924"/>
          </a:xfrm>
          <a:custGeom>
            <a:avLst/>
            <a:gdLst/>
            <a:ahLst/>
            <a:cxnLst/>
            <a:rect l="l" t="t" r="r" b="b"/>
            <a:pathLst>
              <a:path w="10379651" h="8896843">
                <a:moveTo>
                  <a:pt x="0" y="0"/>
                </a:moveTo>
                <a:lnTo>
                  <a:pt x="10379651" y="0"/>
                </a:lnTo>
                <a:lnTo>
                  <a:pt x="10379651" y="8896843"/>
                </a:lnTo>
                <a:lnTo>
                  <a:pt x="0" y="889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515" t="-139306" r="-13951" b="-7188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260C69A-E052-016C-0F64-C2B0EAB1FA6B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Types de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529659518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BBFB6-41B1-7FA9-382E-29FC263F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75909B4-552C-BC60-D799-E66D07654FA8}"/>
              </a:ext>
            </a:extLst>
          </p:cNvPr>
          <p:cNvSpPr/>
          <p:nvPr/>
        </p:nvSpPr>
        <p:spPr>
          <a:xfrm>
            <a:off x="1679154" y="257577"/>
            <a:ext cx="5356078" cy="4885923"/>
          </a:xfrm>
          <a:custGeom>
            <a:avLst/>
            <a:gdLst/>
            <a:ahLst/>
            <a:cxnLst/>
            <a:rect l="l" t="t" r="r" b="b"/>
            <a:pathLst>
              <a:path w="10994519" h="10029423">
                <a:moveTo>
                  <a:pt x="0" y="0"/>
                </a:moveTo>
                <a:lnTo>
                  <a:pt x="10994519" y="0"/>
                </a:lnTo>
                <a:lnTo>
                  <a:pt x="10994519" y="10029423"/>
                </a:lnTo>
                <a:lnTo>
                  <a:pt x="0" y="10029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AB8A494-BCF4-8662-564C-F1B8CDF83BA9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Rôles du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598632000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997E-9314-FD90-EC3E-8AABE0446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7545EA9-B677-B269-12C0-EE78FD9A1EB1}"/>
              </a:ext>
            </a:extLst>
          </p:cNvPr>
          <p:cNvSpPr txBox="1"/>
          <p:nvPr/>
        </p:nvSpPr>
        <p:spPr>
          <a:xfrm>
            <a:off x="202449" y="126328"/>
            <a:ext cx="894155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Qualités Essentielles du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732FAC-9174-58BB-03A7-CC1F589058A8}"/>
              </a:ext>
            </a:extLst>
          </p:cNvPr>
          <p:cNvSpPr/>
          <p:nvPr/>
        </p:nvSpPr>
        <p:spPr>
          <a:xfrm>
            <a:off x="202449" y="1823338"/>
            <a:ext cx="8472521" cy="1496823"/>
          </a:xfrm>
          <a:custGeom>
            <a:avLst/>
            <a:gdLst/>
            <a:ahLst/>
            <a:cxnLst/>
            <a:rect l="l" t="t" r="r" b="b"/>
            <a:pathLst>
              <a:path w="15097695" h="3207450">
                <a:moveTo>
                  <a:pt x="0" y="0"/>
                </a:moveTo>
                <a:lnTo>
                  <a:pt x="15097695" y="0"/>
                </a:lnTo>
                <a:lnTo>
                  <a:pt x="15097695" y="3207451"/>
                </a:lnTo>
                <a:lnTo>
                  <a:pt x="0" y="320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52"/>
            </a:stretch>
          </a:blipFill>
        </p:spPr>
      </p:sp>
    </p:spTree>
    <p:extLst>
      <p:ext uri="{BB962C8B-B14F-4D97-AF65-F5344CB8AC3E}">
        <p14:creationId xmlns:p14="http://schemas.microsoft.com/office/powerpoint/2010/main" val="1058423282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3C933-B5C4-7E4F-20A8-9B2BE533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E1C9D2A-6740-7DA9-2983-978400DD12C3}"/>
              </a:ext>
            </a:extLst>
          </p:cNvPr>
          <p:cNvSpPr/>
          <p:nvPr/>
        </p:nvSpPr>
        <p:spPr>
          <a:xfrm>
            <a:off x="1049063" y="871168"/>
            <a:ext cx="7045874" cy="4052870"/>
          </a:xfrm>
          <a:custGeom>
            <a:avLst/>
            <a:gdLst/>
            <a:ahLst/>
            <a:cxnLst/>
            <a:rect l="l" t="t" r="r" b="b"/>
            <a:pathLst>
              <a:path w="12236566" h="7038618">
                <a:moveTo>
                  <a:pt x="0" y="0"/>
                </a:moveTo>
                <a:lnTo>
                  <a:pt x="12236566" y="0"/>
                </a:lnTo>
                <a:lnTo>
                  <a:pt x="12236566" y="7038618"/>
                </a:lnTo>
                <a:lnTo>
                  <a:pt x="0" y="703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57439F0-4528-CDA1-41DC-26C705E459B5}"/>
              </a:ext>
            </a:extLst>
          </p:cNvPr>
          <p:cNvSpPr txBox="1"/>
          <p:nvPr/>
        </p:nvSpPr>
        <p:spPr>
          <a:xfrm>
            <a:off x="202449" y="126328"/>
            <a:ext cx="894155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Modèle de Référence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OASIS SOA</a:t>
            </a:r>
          </a:p>
        </p:txBody>
      </p:sp>
    </p:spTree>
    <p:extLst>
      <p:ext uri="{BB962C8B-B14F-4D97-AF65-F5344CB8AC3E}">
        <p14:creationId xmlns:p14="http://schemas.microsoft.com/office/powerpoint/2010/main" val="4209164082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C4CE7-C03E-23F2-5133-CAB076CA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50D7B20-44A3-696C-CEDE-1F5C5E869F01}"/>
              </a:ext>
            </a:extLst>
          </p:cNvPr>
          <p:cNvSpPr/>
          <p:nvPr/>
        </p:nvSpPr>
        <p:spPr>
          <a:xfrm>
            <a:off x="1165392" y="656324"/>
            <a:ext cx="6678462" cy="4479357"/>
          </a:xfrm>
          <a:custGeom>
            <a:avLst/>
            <a:gdLst/>
            <a:ahLst/>
            <a:cxnLst/>
            <a:rect l="l" t="t" r="r" b="b"/>
            <a:pathLst>
              <a:path w="12929488" h="8672026">
                <a:moveTo>
                  <a:pt x="0" y="0"/>
                </a:moveTo>
                <a:lnTo>
                  <a:pt x="12929488" y="0"/>
                </a:lnTo>
                <a:lnTo>
                  <a:pt x="12929488" y="8672026"/>
                </a:lnTo>
                <a:lnTo>
                  <a:pt x="0" y="86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E1F2663-72B9-56CA-3191-B5D21CBE9888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Architecture en Couches</a:t>
            </a:r>
          </a:p>
        </p:txBody>
      </p:sp>
    </p:spTree>
    <p:extLst>
      <p:ext uri="{BB962C8B-B14F-4D97-AF65-F5344CB8AC3E}">
        <p14:creationId xmlns:p14="http://schemas.microsoft.com/office/powerpoint/2010/main" val="388543213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51DCF-6427-22CD-2764-AEA8071E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152621B-68C2-8C9B-038F-3B5997B86977}"/>
              </a:ext>
            </a:extLst>
          </p:cNvPr>
          <p:cNvSpPr txBox="1"/>
          <p:nvPr/>
        </p:nvSpPr>
        <p:spPr>
          <a:xfrm>
            <a:off x="319181" y="531016"/>
            <a:ext cx="85056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8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Topologies de </a:t>
            </a:r>
            <a:r>
              <a:rPr lang="fr-FR" sz="48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48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d'une </a:t>
            </a:r>
            <a:r>
              <a:rPr lang="fr-FR" sz="48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Entreprise Engagée</a:t>
            </a:r>
            <a:endParaRPr lang="en-US" sz="48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1430-6B85-BEAC-3D02-F6EFD634311F}"/>
              </a:ext>
            </a:extLst>
          </p:cNvPr>
          <p:cNvSpPr txBox="1"/>
          <p:nvPr/>
        </p:nvSpPr>
        <p:spPr>
          <a:xfrm>
            <a:off x="319181" y="2207576"/>
            <a:ext cx="85056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Concevoir des Architectures d’Intégration Basées sur des </a:t>
            </a:r>
            <a:r>
              <a:rPr lang="fr-FR" sz="2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Middlewares</a:t>
            </a:r>
            <a:endParaRPr lang="en-US" sz="20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1F7DB-2B14-DCD2-716B-BE648231398B}"/>
              </a:ext>
            </a:extLst>
          </p:cNvPr>
          <p:cNvSpPr txBox="1"/>
          <p:nvPr/>
        </p:nvSpPr>
        <p:spPr>
          <a:xfrm>
            <a:off x="485028" y="3268583"/>
            <a:ext cx="29238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u="sng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Un travail de:</a:t>
            </a:r>
          </a:p>
          <a:p>
            <a:pPr marL="0" lvl="0" indent="0"/>
            <a:r>
              <a:rPr lang="fr-FR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Raissouni</a:t>
            </a:r>
            <a:r>
              <a:rPr lang="fr-FR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Abdellah</a:t>
            </a:r>
          </a:p>
          <a:p>
            <a:pPr marL="0" lvl="0" indent="0"/>
            <a:r>
              <a:rPr lang="en-US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Bencaid</a:t>
            </a:r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Mouad</a:t>
            </a:r>
          </a:p>
          <a:p>
            <a:pPr marL="0" lvl="0" indent="0"/>
            <a:r>
              <a:rPr lang="en-US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Laraichi</a:t>
            </a:r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Yassine</a:t>
            </a:r>
          </a:p>
          <a:p>
            <a:pPr marL="0" lvl="0" indent="0"/>
            <a:r>
              <a:rPr lang="en-US" sz="2000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Elkhoumsi</a:t>
            </a:r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Imane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E973D-5D5D-4C55-C2E0-0601B17DDC04}"/>
              </a:ext>
            </a:extLst>
          </p:cNvPr>
          <p:cNvSpPr txBox="1"/>
          <p:nvPr/>
        </p:nvSpPr>
        <p:spPr>
          <a:xfrm>
            <a:off x="5735173" y="4191913"/>
            <a:ext cx="327884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u="sng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Sous la supervision de:</a:t>
            </a:r>
          </a:p>
          <a:p>
            <a:pPr marL="0" lvl="0" indent="0"/>
            <a:r>
              <a:rPr lang="en-US" sz="2000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Mme. BESRI  Zineb</a:t>
            </a:r>
          </a:p>
        </p:txBody>
      </p:sp>
    </p:spTree>
    <p:extLst>
      <p:ext uri="{BB962C8B-B14F-4D97-AF65-F5344CB8AC3E}">
        <p14:creationId xmlns:p14="http://schemas.microsoft.com/office/powerpoint/2010/main" val="274878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7B20-9904-A877-677E-954E2AF2E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22CFC52-AC2D-3539-8CDF-20C9687854A3}"/>
              </a:ext>
            </a:extLst>
          </p:cNvPr>
          <p:cNvSpPr txBox="1"/>
          <p:nvPr/>
        </p:nvSpPr>
        <p:spPr>
          <a:xfrm>
            <a:off x="202449" y="292007"/>
            <a:ext cx="894155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3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Patterns Fondamentaux d'Intégration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65C085AA-BF16-513C-3386-AFD145A4C0B5}"/>
              </a:ext>
            </a:extLst>
          </p:cNvPr>
          <p:cNvSpPr/>
          <p:nvPr/>
        </p:nvSpPr>
        <p:spPr>
          <a:xfrm>
            <a:off x="22664" y="942258"/>
            <a:ext cx="9098671" cy="3928485"/>
          </a:xfrm>
          <a:custGeom>
            <a:avLst/>
            <a:gdLst/>
            <a:ahLst/>
            <a:cxnLst/>
            <a:rect l="l" t="t" r="r" b="b"/>
            <a:pathLst>
              <a:path w="18353909" h="7924570">
                <a:moveTo>
                  <a:pt x="0" y="0"/>
                </a:moveTo>
                <a:lnTo>
                  <a:pt x="18353909" y="0"/>
                </a:lnTo>
                <a:lnTo>
                  <a:pt x="18353909" y="7924571"/>
                </a:lnTo>
                <a:lnTo>
                  <a:pt x="0" y="792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13642407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63BCE-9C31-3B43-EF07-1692590B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62CD38-75CF-D3EA-AB33-3B59CEAAA921}"/>
              </a:ext>
            </a:extLst>
          </p:cNvPr>
          <p:cNvSpPr/>
          <p:nvPr/>
        </p:nvSpPr>
        <p:spPr>
          <a:xfrm>
            <a:off x="2347610" y="589540"/>
            <a:ext cx="4594476" cy="4553960"/>
          </a:xfrm>
          <a:custGeom>
            <a:avLst/>
            <a:gdLst/>
            <a:ahLst/>
            <a:cxnLst/>
            <a:rect l="l" t="t" r="r" b="b"/>
            <a:pathLst>
              <a:path w="9433601" h="9350412">
                <a:moveTo>
                  <a:pt x="0" y="0"/>
                </a:moveTo>
                <a:lnTo>
                  <a:pt x="9433601" y="0"/>
                </a:lnTo>
                <a:lnTo>
                  <a:pt x="9433601" y="9350413"/>
                </a:lnTo>
                <a:lnTo>
                  <a:pt x="0" y="935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095FD71-ED2D-CD75-6AAD-04E7F17CF36E}"/>
              </a:ext>
            </a:extLst>
          </p:cNvPr>
          <p:cNvSpPr txBox="1"/>
          <p:nvPr/>
        </p:nvSpPr>
        <p:spPr>
          <a:xfrm>
            <a:off x="202449" y="126328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Principes de Conception </a:t>
            </a:r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SOA</a:t>
            </a:r>
          </a:p>
        </p:txBody>
      </p:sp>
    </p:spTree>
    <p:extLst>
      <p:ext uri="{BB962C8B-B14F-4D97-AF65-F5344CB8AC3E}">
        <p14:creationId xmlns:p14="http://schemas.microsoft.com/office/powerpoint/2010/main" val="3150096206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8BB0-D4ED-C750-C582-D0CE9572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FABAAF5-1207-7026-12D5-C01555CF28C7}"/>
              </a:ext>
            </a:extLst>
          </p:cNvPr>
          <p:cNvSpPr txBox="1"/>
          <p:nvPr/>
        </p:nvSpPr>
        <p:spPr>
          <a:xfrm>
            <a:off x="319181" y="933433"/>
            <a:ext cx="85056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8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Topologies de Middleware &amp; Patterns </a:t>
            </a:r>
            <a:r>
              <a:rPr lang="en-US" sz="4800" b="1" dirty="0" err="1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d'Intégration</a:t>
            </a:r>
            <a:endParaRPr lang="en-US" sz="4800" b="1" dirty="0">
              <a:solidFill>
                <a:schemeClr val="dk1"/>
              </a:solidFill>
              <a:latin typeface="Alexandria Medium"/>
              <a:cs typeface="Alexandria Medium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2622734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213A-8B3D-32DF-A492-23C4B0AF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C06F78B-3D87-8084-AE08-B1DDBB5AA02C}"/>
              </a:ext>
            </a:extLst>
          </p:cNvPr>
          <p:cNvSpPr txBox="1"/>
          <p:nvPr/>
        </p:nvSpPr>
        <p:spPr>
          <a:xfrm>
            <a:off x="319181" y="284922"/>
            <a:ext cx="85056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8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Topologies de Middleware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41EE8-D9D5-ACE4-7C7B-72CA7BB1B941}"/>
              </a:ext>
            </a:extLst>
          </p:cNvPr>
          <p:cNvSpPr txBox="1"/>
          <p:nvPr/>
        </p:nvSpPr>
        <p:spPr>
          <a:xfrm>
            <a:off x="319181" y="1249427"/>
            <a:ext cx="8505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1"/>
              </a:lnSpc>
            </a:pPr>
            <a:r>
              <a:rPr lang="en-US" sz="4800" spc="-392" dirty="0">
                <a:latin typeface="Montserrat"/>
                <a:ea typeface="Montserrat"/>
                <a:cs typeface="Montserrat"/>
                <a:sym typeface="Montserrat"/>
              </a:rPr>
              <a:t> 1. TOPOLOGIE POINT-À-POINT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2B3E6B5E-7D90-1B68-38EC-D974DEB625C4}"/>
              </a:ext>
            </a:extLst>
          </p:cNvPr>
          <p:cNvSpPr/>
          <p:nvPr/>
        </p:nvSpPr>
        <p:spPr>
          <a:xfrm>
            <a:off x="1502860" y="2182994"/>
            <a:ext cx="6138279" cy="1922079"/>
          </a:xfrm>
          <a:custGeom>
            <a:avLst/>
            <a:gdLst/>
            <a:ahLst/>
            <a:cxnLst/>
            <a:rect l="l" t="t" r="r" b="b"/>
            <a:pathLst>
              <a:path w="10094743" h="2733544">
                <a:moveTo>
                  <a:pt x="0" y="0"/>
                </a:moveTo>
                <a:lnTo>
                  <a:pt x="10094743" y="0"/>
                </a:lnTo>
                <a:lnTo>
                  <a:pt x="10094743" y="2733545"/>
                </a:lnTo>
                <a:lnTo>
                  <a:pt x="0" y="273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886548919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6135-0C92-4710-08A0-96EF9123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C5312A8-2900-48B1-0642-470F9B44BB64}"/>
              </a:ext>
            </a:extLst>
          </p:cNvPr>
          <p:cNvSpPr txBox="1"/>
          <p:nvPr/>
        </p:nvSpPr>
        <p:spPr>
          <a:xfrm>
            <a:off x="319181" y="142252"/>
            <a:ext cx="85056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Topologies de Middleware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B1ADF-B3BD-AD7A-306F-F09359AD9D84}"/>
              </a:ext>
            </a:extLst>
          </p:cNvPr>
          <p:cNvSpPr txBox="1"/>
          <p:nvPr/>
        </p:nvSpPr>
        <p:spPr>
          <a:xfrm>
            <a:off x="319181" y="757805"/>
            <a:ext cx="8505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4000" spc="-392" dirty="0">
                <a:latin typeface="Montserrat"/>
                <a:ea typeface="Montserrat"/>
                <a:cs typeface="Montserrat"/>
                <a:sym typeface="Montserrat"/>
              </a:rPr>
              <a:t> 1. TOPOLOGIE POINT-À-POINT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900320E-5D1A-7AE1-885D-BF26F7375831}"/>
              </a:ext>
            </a:extLst>
          </p:cNvPr>
          <p:cNvSpPr/>
          <p:nvPr/>
        </p:nvSpPr>
        <p:spPr>
          <a:xfrm>
            <a:off x="527803" y="1423448"/>
            <a:ext cx="4978053" cy="3169240"/>
          </a:xfrm>
          <a:custGeom>
            <a:avLst/>
            <a:gdLst/>
            <a:ahLst/>
            <a:cxnLst/>
            <a:rect l="l" t="t" r="r" b="b"/>
            <a:pathLst>
              <a:path w="9325599" h="5418085">
                <a:moveTo>
                  <a:pt x="0" y="0"/>
                </a:moveTo>
                <a:lnTo>
                  <a:pt x="9325598" y="0"/>
                </a:lnTo>
                <a:lnTo>
                  <a:pt x="9325598" y="5418085"/>
                </a:lnTo>
                <a:lnTo>
                  <a:pt x="0" y="541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8363F-6508-CFC6-599C-59F0B3EAF6D2}"/>
              </a:ext>
            </a:extLst>
          </p:cNvPr>
          <p:cNvSpPr txBox="1"/>
          <p:nvPr/>
        </p:nvSpPr>
        <p:spPr>
          <a:xfrm>
            <a:off x="319181" y="4267887"/>
            <a:ext cx="8505638" cy="649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2800" spc="-315" dirty="0" err="1">
                <a:latin typeface="Montserrat"/>
                <a:ea typeface="Montserrat"/>
                <a:cs typeface="Montserrat"/>
                <a:sym typeface="Montserrat"/>
              </a:rPr>
              <a:t>Problème</a:t>
            </a:r>
            <a:r>
              <a:rPr lang="en-US" sz="2800" spc="-315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315" dirty="0" err="1">
                <a:latin typeface="Montserrat"/>
                <a:ea typeface="Montserrat"/>
                <a:cs typeface="Montserrat"/>
                <a:sym typeface="Montserrat"/>
              </a:rPr>
              <a:t>mathématique</a:t>
            </a:r>
            <a:r>
              <a:rPr lang="en-US" sz="2800" spc="-315" dirty="0">
                <a:latin typeface="Montserrat"/>
                <a:ea typeface="Montserrat"/>
                <a:cs typeface="Montserrat"/>
                <a:sym typeface="Montserrat"/>
              </a:rPr>
              <a:t> - La </a:t>
            </a:r>
            <a:r>
              <a:rPr lang="en-US" sz="2800" spc="-315" dirty="0" err="1">
                <a:latin typeface="Montserrat"/>
                <a:ea typeface="Montserrat"/>
                <a:cs typeface="Montserrat"/>
                <a:sym typeface="Montserrat"/>
              </a:rPr>
              <a:t>complexité</a:t>
            </a:r>
            <a:r>
              <a:rPr lang="en-US" sz="2800" spc="-315" dirty="0">
                <a:latin typeface="Montserrat"/>
                <a:ea typeface="Montserrat"/>
                <a:cs typeface="Montserrat"/>
                <a:sym typeface="Montserrat"/>
              </a:rPr>
              <a:t> O(n²):</a:t>
            </a:r>
          </a:p>
        </p:txBody>
      </p:sp>
    </p:spTree>
    <p:extLst>
      <p:ext uri="{BB962C8B-B14F-4D97-AF65-F5344CB8AC3E}">
        <p14:creationId xmlns:p14="http://schemas.microsoft.com/office/powerpoint/2010/main" val="1395549250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E7E0-7F2E-81F7-6421-459F82F25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6591C-2D0F-CE9B-245F-88126C69CBB4}"/>
              </a:ext>
            </a:extLst>
          </p:cNvPr>
          <p:cNvSpPr txBox="1"/>
          <p:nvPr/>
        </p:nvSpPr>
        <p:spPr>
          <a:xfrm>
            <a:off x="319181" y="226012"/>
            <a:ext cx="8505638" cy="59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4000" spc="-392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D9F718E3-14B0-201E-9100-229788E3C0A9}"/>
              </a:ext>
            </a:extLst>
          </p:cNvPr>
          <p:cNvSpPr/>
          <p:nvPr/>
        </p:nvSpPr>
        <p:spPr>
          <a:xfrm>
            <a:off x="1543050" y="820534"/>
            <a:ext cx="6057900" cy="4168325"/>
          </a:xfrm>
          <a:custGeom>
            <a:avLst/>
            <a:gdLst/>
            <a:ahLst/>
            <a:cxnLst/>
            <a:rect l="l" t="t" r="r" b="b"/>
            <a:pathLst>
              <a:path w="8586948" h="5755204">
                <a:moveTo>
                  <a:pt x="0" y="0"/>
                </a:moveTo>
                <a:lnTo>
                  <a:pt x="8586948" y="0"/>
                </a:lnTo>
                <a:lnTo>
                  <a:pt x="8586948" y="5755205"/>
                </a:lnTo>
                <a:lnTo>
                  <a:pt x="0" y="575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1758914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A4577-103E-7A0D-D64D-8F83BDE8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77E302-52E5-0C7F-2155-64DC5C98AA97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36195-9611-7BA7-3D7C-52E0E8F6A175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8DB6E-8668-CC16-E155-6CBC0D71CE0B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1.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Routage</a:t>
            </a: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Intelligent**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68B36CD-D673-02E1-6DEB-1A146BA037AE}"/>
              </a:ext>
            </a:extLst>
          </p:cNvPr>
          <p:cNvSpPr/>
          <p:nvPr/>
        </p:nvSpPr>
        <p:spPr>
          <a:xfrm>
            <a:off x="319180" y="1840173"/>
            <a:ext cx="4071236" cy="3223447"/>
          </a:xfrm>
          <a:custGeom>
            <a:avLst/>
            <a:gdLst/>
            <a:ahLst/>
            <a:cxnLst/>
            <a:rect l="l" t="t" r="r" b="b"/>
            <a:pathLst>
              <a:path w="7725779" h="5169455">
                <a:moveTo>
                  <a:pt x="0" y="0"/>
                </a:moveTo>
                <a:lnTo>
                  <a:pt x="7725779" y="0"/>
                </a:lnTo>
                <a:lnTo>
                  <a:pt x="7725779" y="5169455"/>
                </a:lnTo>
                <a:lnTo>
                  <a:pt x="0" y="516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1F20271B-AD9B-9E7D-937D-D9DBA6E58964}"/>
              </a:ext>
            </a:extLst>
          </p:cNvPr>
          <p:cNvSpPr/>
          <p:nvPr/>
        </p:nvSpPr>
        <p:spPr>
          <a:xfrm>
            <a:off x="4811948" y="1742955"/>
            <a:ext cx="4012871" cy="1765309"/>
          </a:xfrm>
          <a:custGeom>
            <a:avLst/>
            <a:gdLst/>
            <a:ahLst/>
            <a:cxnLst/>
            <a:rect l="l" t="t" r="r" b="b"/>
            <a:pathLst>
              <a:path w="7280169" h="2350888">
                <a:moveTo>
                  <a:pt x="0" y="0"/>
                </a:moveTo>
                <a:lnTo>
                  <a:pt x="7280169" y="0"/>
                </a:lnTo>
                <a:lnTo>
                  <a:pt x="7280169" y="2350888"/>
                </a:lnTo>
                <a:lnTo>
                  <a:pt x="0" y="235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25312424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90D76-8825-38A8-015C-7EB61174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721F53-E188-821B-F3E4-32A04C7110F6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0C920-CE4B-0780-49D9-2D8576229BE9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D3676-2A5B-BD0D-55D1-AC463D4D7033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Transformation de Format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4E12F5C-2D2B-E23A-3C43-F2A356C59802}"/>
              </a:ext>
            </a:extLst>
          </p:cNvPr>
          <p:cNvSpPr/>
          <p:nvPr/>
        </p:nvSpPr>
        <p:spPr>
          <a:xfrm>
            <a:off x="389106" y="1920053"/>
            <a:ext cx="8238255" cy="2690858"/>
          </a:xfrm>
          <a:custGeom>
            <a:avLst/>
            <a:gdLst/>
            <a:ahLst/>
            <a:cxnLst/>
            <a:rect l="l" t="t" r="r" b="b"/>
            <a:pathLst>
              <a:path w="15411959" h="4007109">
                <a:moveTo>
                  <a:pt x="0" y="0"/>
                </a:moveTo>
                <a:lnTo>
                  <a:pt x="15411960" y="0"/>
                </a:lnTo>
                <a:lnTo>
                  <a:pt x="15411960" y="4007110"/>
                </a:lnTo>
                <a:lnTo>
                  <a:pt x="0" y="4007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85280314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1FDE-856B-6BF0-8A31-84E6312B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C43454-2320-CF7C-084A-73437E128ADD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0B69E-74CD-CF08-948F-2C0FA40F0B80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0F94E-F2D2-EE0F-6E0D-0B1CC90EEFDC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392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</a:t>
            </a:r>
            <a:r>
              <a:rPr lang="en-US" sz="280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Orchestration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1C07235-6250-3805-08C1-26C8CBEBE200}"/>
              </a:ext>
            </a:extLst>
          </p:cNvPr>
          <p:cNvSpPr txBox="1"/>
          <p:nvPr/>
        </p:nvSpPr>
        <p:spPr>
          <a:xfrm>
            <a:off x="840441" y="2106587"/>
            <a:ext cx="12929142" cy="271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Scénario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: Une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commande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arrive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1: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reçoit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commande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2: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appelle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Service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Inventaire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→ "Y a-t-il du stock?"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3: Si OUI →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appelle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Service Paiement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4: Si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paiement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OK →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appelle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Service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Expédition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Étape 5: ESB </a:t>
            </a:r>
            <a:r>
              <a:rPr lang="en-US" sz="2000" dirty="0" err="1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envoie</a:t>
            </a:r>
            <a:r>
              <a:rPr lang="en-US" sz="2000" dirty="0">
                <a:solidFill>
                  <a:srgbClr val="000000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 confirmation au client</a:t>
            </a:r>
          </a:p>
        </p:txBody>
      </p:sp>
    </p:spTree>
    <p:extLst>
      <p:ext uri="{BB962C8B-B14F-4D97-AF65-F5344CB8AC3E}">
        <p14:creationId xmlns:p14="http://schemas.microsoft.com/office/powerpoint/2010/main" val="522055261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6339C-53AE-0415-A19C-BF49F131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CA0D5F-23A4-D895-34D4-AD8BD3EB5DE6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23347-0291-C5BD-6E93-2EC8B7C67B0C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2B5C6-EDA4-D1B3-0703-5ECF5A49D85A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4.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D21BD80A-3F07-1C63-37CB-FB087C7685E0}"/>
              </a:ext>
            </a:extLst>
          </p:cNvPr>
          <p:cNvSpPr/>
          <p:nvPr/>
        </p:nvSpPr>
        <p:spPr>
          <a:xfrm>
            <a:off x="319181" y="1891426"/>
            <a:ext cx="3338394" cy="1774847"/>
          </a:xfrm>
          <a:custGeom>
            <a:avLst/>
            <a:gdLst/>
            <a:ahLst/>
            <a:cxnLst/>
            <a:rect l="l" t="t" r="r" b="b"/>
            <a:pathLst>
              <a:path w="4724076" h="2362038">
                <a:moveTo>
                  <a:pt x="0" y="0"/>
                </a:moveTo>
                <a:lnTo>
                  <a:pt x="4724075" y="0"/>
                </a:lnTo>
                <a:lnTo>
                  <a:pt x="4724075" y="2362038"/>
                </a:lnTo>
                <a:lnTo>
                  <a:pt x="0" y="236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1B5A6-1657-0463-6FA5-6C626201732A}"/>
              </a:ext>
            </a:extLst>
          </p:cNvPr>
          <p:cNvSpPr txBox="1"/>
          <p:nvPr/>
        </p:nvSpPr>
        <p:spPr>
          <a:xfrm>
            <a:off x="376894" y="3801595"/>
            <a:ext cx="3338394" cy="87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40"/>
              </a:lnSpc>
              <a:spcBef>
                <a:spcPct val="0"/>
              </a:spcBef>
            </a:pPr>
            <a:r>
              <a:rPr lang="en-US" sz="5100" spc="-39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50 COBOL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E889A-359B-7297-EBDB-97C217FECE28}"/>
              </a:ext>
            </a:extLst>
          </p:cNvPr>
          <p:cNvSpPr txBox="1"/>
          <p:nvPr/>
        </p:nvSpPr>
        <p:spPr>
          <a:xfrm>
            <a:off x="4995334" y="2409517"/>
            <a:ext cx="4004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applications </a:t>
            </a:r>
            <a:r>
              <a:rPr lang="en-US" sz="24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modernes</a:t>
            </a: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(Java, .NET)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D7176-5108-5A36-F41F-976A72BB5053}"/>
              </a:ext>
            </a:extLst>
          </p:cNvPr>
          <p:cNvSpPr txBox="1"/>
          <p:nvPr/>
        </p:nvSpPr>
        <p:spPr>
          <a:xfrm>
            <a:off x="5228295" y="3544920"/>
            <a:ext cx="353881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 APIs externes (Swift, Visa, etc.)</a:t>
            </a:r>
          </a:p>
        </p:txBody>
      </p:sp>
    </p:spTree>
    <p:extLst>
      <p:ext uri="{BB962C8B-B14F-4D97-AF65-F5344CB8AC3E}">
        <p14:creationId xmlns:p14="http://schemas.microsoft.com/office/powerpoint/2010/main" val="1129110868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E7F8-8B4B-7595-E4FF-2FC595E2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FDBCD70-E1D7-6259-114D-68B5E18D2A20}"/>
              </a:ext>
            </a:extLst>
          </p:cNvPr>
          <p:cNvSpPr txBox="1"/>
          <p:nvPr/>
        </p:nvSpPr>
        <p:spPr>
          <a:xfrm>
            <a:off x="319181" y="135424"/>
            <a:ext cx="85056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8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Plan de Présentation</a:t>
            </a:r>
            <a:endParaRPr lang="en-US" sz="4800" b="1" dirty="0">
              <a:solidFill>
                <a:schemeClr val="tx2"/>
              </a:solidFill>
              <a:latin typeface="Alexandria Medium"/>
              <a:cs typeface="Alexandria Medium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398E6-2BC7-B0A2-C250-102653A0B96D}"/>
              </a:ext>
            </a:extLst>
          </p:cNvPr>
          <p:cNvSpPr txBox="1"/>
          <p:nvPr/>
        </p:nvSpPr>
        <p:spPr>
          <a:xfrm>
            <a:off x="371061" y="958394"/>
            <a:ext cx="8505638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1. Introduction &amp; Fondamentaux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Définition et contexte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Évolution historique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Concepts clés</a:t>
            </a:r>
          </a:p>
          <a:p>
            <a:pPr marL="0" lvl="0" indent="0"/>
            <a:endParaRPr lang="fr-FR" sz="1600" b="1" dirty="0">
              <a:solidFill>
                <a:schemeClr val="tx1"/>
              </a:solidFill>
              <a:latin typeface="Alexandria Medium"/>
              <a:cs typeface="Alexandria Medium"/>
              <a:sym typeface="DM Sans"/>
            </a:endParaRPr>
          </a:p>
          <a:p>
            <a:r>
              <a:rPr lang="fr-FR" sz="2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2. Topologies &amp; Patterns 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Topologies classiques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Enterprise </a:t>
            </a:r>
            <a:r>
              <a:rPr lang="fr-FR" sz="1600" b="1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Integration</a:t>
            </a:r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Patterns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Approches modernes</a:t>
            </a:r>
          </a:p>
          <a:p>
            <a:pPr marL="0" lvl="0" indent="0"/>
            <a:endParaRPr lang="fr-FR" sz="1600" b="1" dirty="0">
              <a:solidFill>
                <a:schemeClr val="tx1"/>
              </a:solidFill>
              <a:latin typeface="Alexandria Medium"/>
              <a:cs typeface="Alexandria Medium"/>
              <a:sym typeface="DM Sans"/>
            </a:endParaRPr>
          </a:p>
          <a:p>
            <a:pPr marL="0" lvl="0" indent="0"/>
            <a:r>
              <a:rPr lang="fr-FR" sz="2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3. Cas d'usage &amp; Évolution 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Exemples réels</a:t>
            </a: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SOA vs </a:t>
            </a:r>
            <a:r>
              <a:rPr lang="fr-FR" sz="1600" b="1" dirty="0" err="1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Microservices</a:t>
            </a:r>
            <a:endParaRPr lang="fr-FR" sz="1600" b="1" dirty="0">
              <a:solidFill>
                <a:schemeClr val="tx1"/>
              </a:solidFill>
              <a:latin typeface="Alexandria Medium"/>
              <a:cs typeface="Alexandria Medium"/>
              <a:sym typeface="DM Sans"/>
            </a:endParaRPr>
          </a:p>
          <a:p>
            <a:pPr marL="0" lvl="0" indent="0"/>
            <a:r>
              <a:rPr lang="fr-FR" sz="1600" b="1" dirty="0">
                <a:solidFill>
                  <a:schemeClr val="tx1"/>
                </a:solidFill>
                <a:latin typeface="Alexandria Medium"/>
                <a:cs typeface="Alexandria Medium"/>
                <a:sym typeface="DM Sans"/>
              </a:rPr>
              <a:t>   - Perspectives futures</a:t>
            </a:r>
          </a:p>
          <a:p>
            <a:pPr marL="0" lvl="0" indent="0"/>
            <a:endParaRPr lang="fr-FR" sz="1600" b="1" dirty="0">
              <a:solidFill>
                <a:schemeClr val="tx1"/>
              </a:solidFill>
              <a:latin typeface="Alexandria Medium"/>
              <a:cs typeface="Alexandria Medium"/>
              <a:sym typeface="DM Sans"/>
            </a:endParaRPr>
          </a:p>
          <a:p>
            <a:r>
              <a:rPr lang="fr-FR" sz="2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4. Partie Pratique</a:t>
            </a:r>
          </a:p>
        </p:txBody>
      </p:sp>
    </p:spTree>
    <p:extLst>
      <p:ext uri="{BB962C8B-B14F-4D97-AF65-F5344CB8AC3E}">
        <p14:creationId xmlns:p14="http://schemas.microsoft.com/office/powerpoint/2010/main" val="2850282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04E8-2658-B21A-93C7-DE7CD120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498C05-31E0-1198-956E-609EA4387C00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F2A2A-56FE-1CD8-B101-F287EB7D5164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E4CF-0866-0838-F1BF-C36A16F1C8DF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5.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BE16EDBD-A63B-0ED0-2767-6FBA0EB5576D}"/>
              </a:ext>
            </a:extLst>
          </p:cNvPr>
          <p:cNvSpPr/>
          <p:nvPr/>
        </p:nvSpPr>
        <p:spPr>
          <a:xfrm>
            <a:off x="1035989" y="1797510"/>
            <a:ext cx="6236877" cy="3179773"/>
          </a:xfrm>
          <a:custGeom>
            <a:avLst/>
            <a:gdLst/>
            <a:ahLst/>
            <a:cxnLst/>
            <a:rect l="l" t="t" r="r" b="b"/>
            <a:pathLst>
              <a:path w="8406896" h="4313103">
                <a:moveTo>
                  <a:pt x="0" y="0"/>
                </a:moveTo>
                <a:lnTo>
                  <a:pt x="8406896" y="0"/>
                </a:lnTo>
                <a:lnTo>
                  <a:pt x="8406896" y="4313103"/>
                </a:lnTo>
                <a:lnTo>
                  <a:pt x="0" y="431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04705189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6998-3D39-2F59-A732-A90012C0D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FA49CD-046A-CE55-F492-17B316464467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0858A-4DC0-A79C-AE46-01119813D3A0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8687-D37C-84BC-5C00-1477FECD2E11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5.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80CE-D50F-C18F-81FB-613326BE279E}"/>
              </a:ext>
            </a:extLst>
          </p:cNvPr>
          <p:cNvSpPr txBox="1"/>
          <p:nvPr/>
        </p:nvSpPr>
        <p:spPr>
          <a:xfrm>
            <a:off x="494428" y="1910069"/>
            <a:ext cx="858775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Montserrat"/>
                <a:ea typeface="Montserrat"/>
                <a:cs typeface="Montserrat"/>
                <a:sym typeface="Montserrat"/>
              </a:rPr>
              <a:t>1. IBM Integration Bus (IIB) 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- Le plus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robuste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pour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grandes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entreprises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- Prix: ~100,000$ - 500,000$ par an 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- Parfait pour: Banques, assurances </a:t>
            </a:r>
          </a:p>
          <a:p>
            <a:pPr>
              <a:spcBef>
                <a:spcPct val="0"/>
              </a:spcBef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2. WSO2 Enterprise Integrator- Open source (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gratuit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!)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Supporte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SOAP, REST, JMS, File, FTP, Email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- Parfait pour: PME qui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veulent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économiser</a:t>
            </a: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2210406"/>
      </p:ext>
    </p:extLst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3A31-62EF-A8F0-75B1-940DF41E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FC57F0-3752-79C5-07F7-372EA8101B8F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2. TOPOLOGIE HUB-AND-SPOKE (ESB)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597AC-EEA2-0B20-7E15-EF614A864590}"/>
              </a:ext>
            </a:extLst>
          </p:cNvPr>
          <p:cNvSpPr txBox="1"/>
          <p:nvPr/>
        </p:nvSpPr>
        <p:spPr>
          <a:xfrm>
            <a:off x="319181" y="706234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fr-FR" sz="3200" spc="-150" dirty="0">
                <a:solidFill>
                  <a:schemeClr val="tx2"/>
                </a:solidFill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Les 5 rôles magiques de l'ESB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AA01C-E00F-316A-ADEF-027648D3CB60}"/>
              </a:ext>
            </a:extLst>
          </p:cNvPr>
          <p:cNvSpPr txBox="1"/>
          <p:nvPr/>
        </p:nvSpPr>
        <p:spPr>
          <a:xfrm>
            <a:off x="319181" y="984483"/>
            <a:ext cx="8505638" cy="7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28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5. Monitoring </a:t>
            </a:r>
            <a:r>
              <a:rPr lang="en-US" sz="2800" spc="-150" dirty="0" err="1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Centralisé</a:t>
            </a:r>
            <a:endParaRPr lang="en-US" sz="2800" spc="-150" dirty="0">
              <a:latin typeface="Alexandria" panose="020B0604020202020204" charset="-78"/>
              <a:ea typeface="Montserrat"/>
              <a:cs typeface="Alexandria" panose="020B0604020202020204" charset="-78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50358-7E5B-9ADA-7ED7-BBCD4F20CAC8}"/>
              </a:ext>
            </a:extLst>
          </p:cNvPr>
          <p:cNvSpPr txBox="1"/>
          <p:nvPr/>
        </p:nvSpPr>
        <p:spPr>
          <a:xfrm>
            <a:off x="494428" y="1773410"/>
            <a:ext cx="858775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Le problème du "Single Point of Failure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B3712604-597E-C7C6-DCFB-DF765A3005C6}"/>
              </a:ext>
            </a:extLst>
          </p:cNvPr>
          <p:cNvSpPr/>
          <p:nvPr/>
        </p:nvSpPr>
        <p:spPr>
          <a:xfrm>
            <a:off x="2527045" y="2142742"/>
            <a:ext cx="4089909" cy="2983452"/>
          </a:xfrm>
          <a:custGeom>
            <a:avLst/>
            <a:gdLst/>
            <a:ahLst/>
            <a:cxnLst/>
            <a:rect l="l" t="t" r="r" b="b"/>
            <a:pathLst>
              <a:path w="7241301" h="4907109">
                <a:moveTo>
                  <a:pt x="0" y="0"/>
                </a:moveTo>
                <a:lnTo>
                  <a:pt x="7241301" y="0"/>
                </a:lnTo>
                <a:lnTo>
                  <a:pt x="7241301" y="4907108"/>
                </a:lnTo>
                <a:lnTo>
                  <a:pt x="0" y="49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99140004"/>
      </p:ext>
    </p:extLst>
  </p:cSld>
  <p:clrMapOvr>
    <a:masterClrMapping/>
  </p:clrMapOvr>
  <p:transition spd="med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18FF-5B99-AF1E-C69D-157A1663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471C3-0281-E120-7154-28FD6A0C2F57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B5AAE-8C99-D34E-D0BD-A44FC8C3171A}"/>
              </a:ext>
            </a:extLst>
          </p:cNvPr>
          <p:cNvSpPr txBox="1"/>
          <p:nvPr/>
        </p:nvSpPr>
        <p:spPr>
          <a:xfrm>
            <a:off x="406804" y="1739544"/>
            <a:ext cx="833039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ESB: </a:t>
            </a:r>
            <a:r>
              <a:rPr lang="fr-FR" sz="2800" b="1" dirty="0">
                <a:latin typeface="Montserrat"/>
                <a:ea typeface="Montserrat"/>
                <a:cs typeface="Montserrat"/>
                <a:sym typeface="Montserrat"/>
              </a:rPr>
              <a:t>Vous APPELEZ quelqu'un directement via le central </a:t>
            </a:r>
          </a:p>
          <a:p>
            <a:pPr>
              <a:spcBef>
                <a:spcPct val="0"/>
              </a:spcBef>
            </a:pPr>
            <a:endParaRPr lang="fr-FR" sz="2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Message Bus:  </a:t>
            </a:r>
            <a:r>
              <a:rPr lang="fr-FR" sz="2800" b="1" dirty="0">
                <a:latin typeface="Montserrat"/>
                <a:ea typeface="Montserrat"/>
                <a:cs typeface="Montserrat"/>
                <a:sym typeface="Montserrat"/>
              </a:rPr>
              <a:t>Vous PUBLIEZ un message, et ceux que ça intéresse le lisent</a:t>
            </a:r>
          </a:p>
        </p:txBody>
      </p:sp>
    </p:spTree>
    <p:extLst>
      <p:ext uri="{BB962C8B-B14F-4D97-AF65-F5344CB8AC3E}">
        <p14:creationId xmlns:p14="http://schemas.microsoft.com/office/powerpoint/2010/main" val="684148011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334BC-C9E6-E6E0-F73B-F7068C8E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5EA56-406F-FEC8-BB62-9F9D0152CACE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2BBFB-798A-5113-D1B6-2F35169B3902}"/>
              </a:ext>
            </a:extLst>
          </p:cNvPr>
          <p:cNvSpPr txBox="1"/>
          <p:nvPr/>
        </p:nvSpPr>
        <p:spPr>
          <a:xfrm>
            <a:off x="319181" y="782511"/>
            <a:ext cx="833039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3 concepts clés: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BA4F6-8CBA-C9A4-CC59-F84FB4A41DE1}"/>
              </a:ext>
            </a:extLst>
          </p:cNvPr>
          <p:cNvSpPr txBox="1"/>
          <p:nvPr/>
        </p:nvSpPr>
        <p:spPr>
          <a:xfrm>
            <a:off x="319181" y="1249178"/>
            <a:ext cx="833039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1. Producer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1CDF5-B217-970D-0DBE-2F0A82CA4883}"/>
              </a:ext>
            </a:extLst>
          </p:cNvPr>
          <p:cNvSpPr txBox="1"/>
          <p:nvPr/>
        </p:nvSpPr>
        <p:spPr>
          <a:xfrm>
            <a:off x="319181" y="1715845"/>
            <a:ext cx="833039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"/>
              </a:rPr>
              <a:t>Producer est </a:t>
            </a:r>
            <a:r>
              <a:rPr lang="en-US" sz="2400" b="1" dirty="0" err="1">
                <a:solidFill>
                  <a:schemeClr val="tx1"/>
                </a:solidFill>
                <a:latin typeface="Montserrat"/>
              </a:rPr>
              <a:t>celui</a:t>
            </a:r>
            <a:r>
              <a:rPr lang="en-US" sz="2400" b="1" dirty="0">
                <a:solidFill>
                  <a:schemeClr val="tx1"/>
                </a:solidFill>
                <a:latin typeface="Montserrat"/>
              </a:rPr>
              <a:t> qui </a:t>
            </a:r>
            <a:r>
              <a:rPr lang="en-US" sz="2400" b="1" dirty="0" err="1">
                <a:solidFill>
                  <a:schemeClr val="tx1"/>
                </a:solidFill>
                <a:latin typeface="Montserrat"/>
              </a:rPr>
              <a:t>envoie</a:t>
            </a:r>
            <a:r>
              <a:rPr lang="en-US" sz="2400" b="1" dirty="0">
                <a:solidFill>
                  <a:schemeClr val="tx1"/>
                </a:solidFill>
                <a:latin typeface="Montserrat"/>
              </a:rPr>
              <a:t> les messages à Kafka</a:t>
            </a:r>
            <a:endParaRPr lang="fr-MA" sz="2400" b="1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F85B2C34-B8E1-47ED-168A-4F02D31661E0}"/>
              </a:ext>
            </a:extLst>
          </p:cNvPr>
          <p:cNvSpPr/>
          <p:nvPr/>
        </p:nvSpPr>
        <p:spPr>
          <a:xfrm>
            <a:off x="846668" y="2085177"/>
            <a:ext cx="7412566" cy="3058323"/>
          </a:xfrm>
          <a:custGeom>
            <a:avLst/>
            <a:gdLst/>
            <a:ahLst/>
            <a:cxnLst/>
            <a:rect l="l" t="t" r="r" b="b"/>
            <a:pathLst>
              <a:path w="10039746" h="5262060">
                <a:moveTo>
                  <a:pt x="0" y="0"/>
                </a:moveTo>
                <a:lnTo>
                  <a:pt x="10039746" y="0"/>
                </a:lnTo>
                <a:lnTo>
                  <a:pt x="10039746" y="5262060"/>
                </a:lnTo>
                <a:lnTo>
                  <a:pt x="0" y="526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28"/>
            </a:stretch>
          </a:blipFill>
        </p:spPr>
        <p:txBody>
          <a:bodyPr/>
          <a:lstStyle/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191845345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1989-AB91-5840-51E4-81DDDF39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B5D9D-E772-09FD-3355-EA281CE0A572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13A83-9A5E-C356-5F6C-449EB5D9726F}"/>
              </a:ext>
            </a:extLst>
          </p:cNvPr>
          <p:cNvSpPr txBox="1"/>
          <p:nvPr/>
        </p:nvSpPr>
        <p:spPr>
          <a:xfrm>
            <a:off x="319181" y="782511"/>
            <a:ext cx="833039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3 concepts clés: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5C58D-E9BB-EBB3-BB66-5386CE376BB1}"/>
              </a:ext>
            </a:extLst>
          </p:cNvPr>
          <p:cNvSpPr txBox="1"/>
          <p:nvPr/>
        </p:nvSpPr>
        <p:spPr>
          <a:xfrm>
            <a:off x="319180" y="1100291"/>
            <a:ext cx="833039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2. Topic ou sujet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F320-5D02-5E8D-1299-DAF1F2A23A7B}"/>
              </a:ext>
            </a:extLst>
          </p:cNvPr>
          <p:cNvSpPr txBox="1"/>
          <p:nvPr/>
        </p:nvSpPr>
        <p:spPr>
          <a:xfrm>
            <a:off x="319180" y="1418071"/>
            <a:ext cx="833039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C’est quoi un topic.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Un topic est un canal de messages dans Kafka.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C’est l’endroit où les messages sont envoyés et stockés, et que les </a:t>
            </a:r>
            <a:r>
              <a:rPr lang="fr-FR" sz="1800" b="1" dirty="0" err="1">
                <a:solidFill>
                  <a:schemeClr val="tx1"/>
                </a:solidFill>
                <a:latin typeface="Montserrat"/>
              </a:rPr>
              <a:t>consumers</a:t>
            </a:r>
            <a:r>
              <a:rPr lang="fr-FR" sz="1800" b="1" dirty="0">
                <a:solidFill>
                  <a:schemeClr val="tx1"/>
                </a:solidFill>
                <a:latin typeface="Montserrat"/>
              </a:rPr>
              <a:t> écoutent.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Les </a:t>
            </a:r>
            <a:r>
              <a:rPr lang="fr-FR" sz="1800" b="1" dirty="0" err="1">
                <a:solidFill>
                  <a:schemeClr val="tx1"/>
                </a:solidFill>
                <a:latin typeface="Montserrat"/>
              </a:rPr>
              <a:t>producers</a:t>
            </a:r>
            <a:r>
              <a:rPr lang="fr-FR" sz="1800" b="1" dirty="0">
                <a:solidFill>
                  <a:schemeClr val="tx1"/>
                </a:solidFill>
                <a:latin typeface="Montserrat"/>
              </a:rPr>
              <a:t> envoient des messages dans un topic</a:t>
            </a:r>
          </a:p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Les </a:t>
            </a:r>
            <a:r>
              <a:rPr lang="fr-FR" sz="1800" b="1" dirty="0" err="1">
                <a:solidFill>
                  <a:schemeClr val="tx1"/>
                </a:solidFill>
                <a:latin typeface="Montserrat"/>
              </a:rPr>
              <a:t>consumers</a:t>
            </a:r>
            <a:r>
              <a:rPr lang="fr-FR" sz="1800" b="1" dirty="0">
                <a:solidFill>
                  <a:schemeClr val="tx1"/>
                </a:solidFill>
                <a:latin typeface="Montserrat"/>
              </a:rPr>
              <a:t> s’abonnent à un topic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E9C8292F-B954-785F-5D3A-8C7EE4CE9D55}"/>
              </a:ext>
            </a:extLst>
          </p:cNvPr>
          <p:cNvSpPr/>
          <p:nvPr/>
        </p:nvSpPr>
        <p:spPr>
          <a:xfrm>
            <a:off x="1062566" y="3099818"/>
            <a:ext cx="7018867" cy="2089990"/>
          </a:xfrm>
          <a:custGeom>
            <a:avLst/>
            <a:gdLst/>
            <a:ahLst/>
            <a:cxnLst/>
            <a:rect l="l" t="t" r="r" b="b"/>
            <a:pathLst>
              <a:path w="11040788" h="3358240">
                <a:moveTo>
                  <a:pt x="0" y="0"/>
                </a:moveTo>
                <a:lnTo>
                  <a:pt x="11040788" y="0"/>
                </a:lnTo>
                <a:lnTo>
                  <a:pt x="11040788" y="3358240"/>
                </a:lnTo>
                <a:lnTo>
                  <a:pt x="0" y="335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413321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F250C-3787-8BB0-A014-ED230EAED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AE279-2F69-B281-4DFD-233DD309F4E0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BCAE8-B0EE-D335-FC6F-04C69CE9A460}"/>
              </a:ext>
            </a:extLst>
          </p:cNvPr>
          <p:cNvSpPr txBox="1"/>
          <p:nvPr/>
        </p:nvSpPr>
        <p:spPr>
          <a:xfrm>
            <a:off x="319181" y="782511"/>
            <a:ext cx="833039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3 concepts clés: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AB3CC-1DE3-920D-504D-96D88527FB97}"/>
              </a:ext>
            </a:extLst>
          </p:cNvPr>
          <p:cNvSpPr txBox="1"/>
          <p:nvPr/>
        </p:nvSpPr>
        <p:spPr>
          <a:xfrm>
            <a:off x="319180" y="1100291"/>
            <a:ext cx="833039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2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3. consumer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24730-6A4A-2821-EB3E-D6BA90D90C2B}"/>
              </a:ext>
            </a:extLst>
          </p:cNvPr>
          <p:cNvSpPr txBox="1"/>
          <p:nvPr/>
        </p:nvSpPr>
        <p:spPr>
          <a:xfrm>
            <a:off x="319180" y="1528802"/>
            <a:ext cx="833039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1800" b="1" dirty="0">
                <a:solidFill>
                  <a:schemeClr val="tx1"/>
                </a:solidFill>
                <a:latin typeface="Montserrat"/>
              </a:rPr>
              <a:t>Consumer celui qui reçoit et traite les messages ,un service abonnée a un topic.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E845BC0F-19CC-EE29-C995-D667DC37FC78}"/>
              </a:ext>
            </a:extLst>
          </p:cNvPr>
          <p:cNvSpPr/>
          <p:nvPr/>
        </p:nvSpPr>
        <p:spPr>
          <a:xfrm>
            <a:off x="1444393" y="2082800"/>
            <a:ext cx="6641274" cy="3060700"/>
          </a:xfrm>
          <a:custGeom>
            <a:avLst/>
            <a:gdLst/>
            <a:ahLst/>
            <a:cxnLst/>
            <a:rect l="l" t="t" r="r" b="b"/>
            <a:pathLst>
              <a:path w="10718016" h="5307807">
                <a:moveTo>
                  <a:pt x="0" y="0"/>
                </a:moveTo>
                <a:lnTo>
                  <a:pt x="10718016" y="0"/>
                </a:lnTo>
                <a:lnTo>
                  <a:pt x="10718016" y="5307807"/>
                </a:lnTo>
                <a:lnTo>
                  <a:pt x="0" y="5307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34"/>
            </a:stretch>
          </a:blipFill>
        </p:spPr>
      </p:sp>
    </p:spTree>
    <p:extLst>
      <p:ext uri="{BB962C8B-B14F-4D97-AF65-F5344CB8AC3E}">
        <p14:creationId xmlns:p14="http://schemas.microsoft.com/office/powerpoint/2010/main" val="3696093405"/>
      </p:ext>
    </p:extLst>
  </p:cSld>
  <p:clrMapOvr>
    <a:masterClrMapping/>
  </p:clrMapOvr>
  <p:transition spd="med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A1748-765F-68B0-5F62-DEF92B2A6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8C684-A968-079D-5FBE-9DB1FEC0F1D8}"/>
              </a:ext>
            </a:extLst>
          </p:cNvPr>
          <p:cNvSpPr txBox="1"/>
          <p:nvPr/>
        </p:nvSpPr>
        <p:spPr>
          <a:xfrm>
            <a:off x="319181" y="226012"/>
            <a:ext cx="850563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641"/>
              </a:lnSpc>
            </a:pPr>
            <a:r>
              <a:rPr lang="en-US" sz="3600" spc="-150" dirty="0">
                <a:latin typeface="Alexandria" panose="020B0604020202020204" charset="-78"/>
                <a:ea typeface="Montserrat"/>
                <a:cs typeface="Alexandria" panose="020B0604020202020204" charset="-78"/>
                <a:sym typeface="Montserrat"/>
              </a:rPr>
              <a:t>3. TOPOLOGIE MESSAGE BUS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FFBAE-2D54-65BB-1FE9-A3969DA31BB2}"/>
              </a:ext>
            </a:extLst>
          </p:cNvPr>
          <p:cNvSpPr txBox="1"/>
          <p:nvPr/>
        </p:nvSpPr>
        <p:spPr>
          <a:xfrm>
            <a:off x="319181" y="782511"/>
            <a:ext cx="833039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technologies 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A7CD5E3-A757-A7F0-A281-5EE07BDC2300}"/>
              </a:ext>
            </a:extLst>
          </p:cNvPr>
          <p:cNvSpPr/>
          <p:nvPr/>
        </p:nvSpPr>
        <p:spPr>
          <a:xfrm>
            <a:off x="319181" y="1519127"/>
            <a:ext cx="3196167" cy="1260199"/>
          </a:xfrm>
          <a:custGeom>
            <a:avLst/>
            <a:gdLst/>
            <a:ahLst/>
            <a:cxnLst/>
            <a:rect l="l" t="t" r="r" b="b"/>
            <a:pathLst>
              <a:path w="6392132" h="2461236">
                <a:moveTo>
                  <a:pt x="0" y="0"/>
                </a:moveTo>
                <a:lnTo>
                  <a:pt x="6392132" y="0"/>
                </a:lnTo>
                <a:lnTo>
                  <a:pt x="6392132" y="2461236"/>
                </a:lnTo>
                <a:lnTo>
                  <a:pt x="0" y="246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6FD8432-9D7A-43A9-82D3-21641A11A2EB}"/>
              </a:ext>
            </a:extLst>
          </p:cNvPr>
          <p:cNvSpPr/>
          <p:nvPr/>
        </p:nvSpPr>
        <p:spPr>
          <a:xfrm>
            <a:off x="6403114" y="1284697"/>
            <a:ext cx="1631753" cy="1729060"/>
          </a:xfrm>
          <a:custGeom>
            <a:avLst/>
            <a:gdLst/>
            <a:ahLst/>
            <a:cxnLst/>
            <a:rect l="l" t="t" r="r" b="b"/>
            <a:pathLst>
              <a:path w="2927577" h="3102158">
                <a:moveTo>
                  <a:pt x="0" y="0"/>
                </a:moveTo>
                <a:lnTo>
                  <a:pt x="2927577" y="0"/>
                </a:lnTo>
                <a:lnTo>
                  <a:pt x="2927577" y="3102158"/>
                </a:lnTo>
                <a:lnTo>
                  <a:pt x="0" y="310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08D1E7E-16A9-F93B-5A34-BC0612911239}"/>
              </a:ext>
            </a:extLst>
          </p:cNvPr>
          <p:cNvSpPr txBox="1"/>
          <p:nvPr/>
        </p:nvSpPr>
        <p:spPr>
          <a:xfrm>
            <a:off x="150326" y="3252993"/>
            <a:ext cx="377820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Caractéristiques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-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Peut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traiter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1,000,000 messages/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! - Messages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persistés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sur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disque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(pas de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perte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-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Scalabilité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horizontale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infinie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Utilisé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par: Netflix, Uber, LinkedIn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443703-CE5A-0B86-527A-B2B8A839B63E}"/>
              </a:ext>
            </a:extLst>
          </p:cNvPr>
          <p:cNvSpPr txBox="1"/>
          <p:nvPr/>
        </p:nvSpPr>
        <p:spPr>
          <a:xfrm>
            <a:off x="4916737" y="3252993"/>
            <a:ext cx="40071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Caractéristiques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- Plus simple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Kafka - Support AMQP (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protocole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standard) - Interface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d'administration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graphique</a:t>
            </a:r>
            <a:r>
              <a:rPr lang="en-US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Parfait pour: Volumes moyens (&lt; 100,000 msg/s)</a:t>
            </a:r>
          </a:p>
        </p:txBody>
      </p:sp>
    </p:spTree>
    <p:extLst>
      <p:ext uri="{BB962C8B-B14F-4D97-AF65-F5344CB8AC3E}">
        <p14:creationId xmlns:p14="http://schemas.microsoft.com/office/powerpoint/2010/main" val="2790652743"/>
      </p:ext>
    </p:extLst>
  </p:cSld>
  <p:clrMapOvr>
    <a:masterClrMapping/>
  </p:clrMapOvr>
  <p:transition spd="med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7A4F24FF-42A9-1383-020F-C2A9A33F3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D0BCC308-F5C2-A49F-04D7-E78D5D9F7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52" y="618066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7200" b="1" dirty="0">
                <a:solidFill>
                  <a:schemeClr val="tx2"/>
                </a:solidFill>
              </a:rPr>
              <a:t>PARTIE 2: </a:t>
            </a:r>
            <a:br>
              <a:rPr lang="fr-MA" sz="6000" b="1" dirty="0"/>
            </a:br>
            <a:r>
              <a:rPr lang="fr-MA" sz="6000" b="1" dirty="0"/>
              <a:t>ENTERPRISE INTEGRATION PATTERNS </a:t>
            </a:r>
            <a:r>
              <a:rPr lang="fr-MA" sz="6000" b="1" dirty="0">
                <a:solidFill>
                  <a:schemeClr val="tx2"/>
                </a:solidFill>
              </a:rPr>
              <a:t>(EIP)</a:t>
            </a:r>
          </a:p>
        </p:txBody>
      </p:sp>
    </p:spTree>
    <p:extLst>
      <p:ext uri="{BB962C8B-B14F-4D97-AF65-F5344CB8AC3E}">
        <p14:creationId xmlns:p14="http://schemas.microsoft.com/office/powerpoint/2010/main" val="3629807787"/>
      </p:ext>
    </p:extLst>
  </p:cSld>
  <p:clrMapOvr>
    <a:masterClrMapping/>
  </p:clrMapOvr>
  <p:transition spd="med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7DD2CE37-CCED-09BA-2C8A-20BED2F87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573C52F0-866C-EF5B-8209-C74E0DC87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PARTIE 2: </a:t>
            </a:r>
            <a:r>
              <a:rPr lang="fr-MA" sz="2400" b="1" dirty="0"/>
              <a:t>ENTERPRISE INTEGRATION PATTERNS </a:t>
            </a:r>
            <a:r>
              <a:rPr lang="fr-MA" sz="2400" b="1" dirty="0">
                <a:solidFill>
                  <a:schemeClr val="tx2"/>
                </a:solidFill>
              </a:rPr>
              <a:t>(EIP)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3396B8D8-1A23-077E-4455-BD8E98FC0898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163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800" b="1" dirty="0">
                <a:solidFill>
                  <a:schemeClr val="tx1"/>
                </a:solidFill>
              </a:rPr>
              <a:t>Relation avec les topologies: </a:t>
            </a:r>
            <a:r>
              <a:rPr lang="fr-FR" sz="1800" dirty="0">
                <a:solidFill>
                  <a:schemeClr val="tx1"/>
                </a:solidFill>
              </a:rPr>
              <a:t>Les topologies définissent l'architecture globale (décision prise une fois), tandis que les EIP sont les techniques spécifiques utilisées à l'intérieur de cette architecture (plusieurs patterns utilisés simultanément). Chaque topologie supporte différents patterns EIP selon ses capacités.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78FBC5-989F-BEBB-4BC6-9A8B2C08A628}"/>
              </a:ext>
            </a:extLst>
          </p:cNvPr>
          <p:cNvSpPr/>
          <p:nvPr/>
        </p:nvSpPr>
        <p:spPr>
          <a:xfrm>
            <a:off x="1176866" y="2429933"/>
            <a:ext cx="2209800" cy="2186979"/>
          </a:xfrm>
          <a:custGeom>
            <a:avLst/>
            <a:gdLst/>
            <a:ahLst/>
            <a:cxnLst/>
            <a:rect l="l" t="t" r="r" b="b"/>
            <a:pathLst>
              <a:path w="3717324" h="3717324">
                <a:moveTo>
                  <a:pt x="0" y="0"/>
                </a:moveTo>
                <a:lnTo>
                  <a:pt x="3717325" y="0"/>
                </a:lnTo>
                <a:lnTo>
                  <a:pt x="3717325" y="3717325"/>
                </a:lnTo>
                <a:lnTo>
                  <a:pt x="0" y="371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A2FF8CC-6E8F-612F-FC9F-363987DCE684}"/>
              </a:ext>
            </a:extLst>
          </p:cNvPr>
          <p:cNvSpPr/>
          <p:nvPr/>
        </p:nvSpPr>
        <p:spPr>
          <a:xfrm>
            <a:off x="5520267" y="2325753"/>
            <a:ext cx="2350307" cy="2291159"/>
          </a:xfrm>
          <a:custGeom>
            <a:avLst/>
            <a:gdLst/>
            <a:ahLst/>
            <a:cxnLst/>
            <a:rect l="l" t="t" r="r" b="b"/>
            <a:pathLst>
              <a:path w="3848796" h="3848796">
                <a:moveTo>
                  <a:pt x="0" y="0"/>
                </a:moveTo>
                <a:lnTo>
                  <a:pt x="3848797" y="0"/>
                </a:lnTo>
                <a:lnTo>
                  <a:pt x="3848797" y="3848797"/>
                </a:lnTo>
                <a:lnTo>
                  <a:pt x="0" y="384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3788BDD-40BA-0B3B-0759-7E70B3DC2FB2}"/>
              </a:ext>
            </a:extLst>
          </p:cNvPr>
          <p:cNvSpPr txBox="1"/>
          <p:nvPr/>
        </p:nvSpPr>
        <p:spPr>
          <a:xfrm>
            <a:off x="268657" y="4273436"/>
            <a:ext cx="4026218" cy="77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Gregor </a:t>
            </a:r>
            <a:r>
              <a:rPr lang="en-US" sz="2400" spc="-1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Hohpe</a:t>
            </a:r>
            <a:endParaRPr lang="en-US" sz="2400" spc="-1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F98E0C8-DBE5-E55D-58A1-063681014921}"/>
              </a:ext>
            </a:extLst>
          </p:cNvPr>
          <p:cNvSpPr txBox="1"/>
          <p:nvPr/>
        </p:nvSpPr>
        <p:spPr>
          <a:xfrm>
            <a:off x="4682311" y="4273436"/>
            <a:ext cx="4026218" cy="77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Bobby Woolf</a:t>
            </a:r>
          </a:p>
        </p:txBody>
      </p:sp>
    </p:spTree>
    <p:extLst>
      <p:ext uri="{BB962C8B-B14F-4D97-AF65-F5344CB8AC3E}">
        <p14:creationId xmlns:p14="http://schemas.microsoft.com/office/powerpoint/2010/main" val="788445657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0378-A66B-2893-69BA-115964DD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BD73328-9030-9368-C034-810EDC66CD3C}"/>
              </a:ext>
            </a:extLst>
          </p:cNvPr>
          <p:cNvSpPr txBox="1"/>
          <p:nvPr/>
        </p:nvSpPr>
        <p:spPr>
          <a:xfrm>
            <a:off x="488514" y="1068900"/>
            <a:ext cx="850563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8000" b="1" dirty="0" err="1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Définition</a:t>
            </a:r>
            <a:r>
              <a:rPr lang="en-US" sz="8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du </a:t>
            </a:r>
            <a:r>
              <a:rPr lang="en-US" sz="8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212937024"/>
      </p:ext>
    </p:extLst>
  </p:cSld>
  <p:clrMapOvr>
    <a:masterClrMapping/>
  </p:clrMapOvr>
  <p:transition spd="med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4154254B-9E24-2321-96A5-AD5EA43D8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9BE710E-9EE9-1436-CD8D-5BDCEBDED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1: </a:t>
            </a:r>
            <a:r>
              <a:rPr lang="fr-MA" sz="2400" b="1" dirty="0">
                <a:solidFill>
                  <a:schemeClr val="tx1"/>
                </a:solidFill>
              </a:rPr>
              <a:t>POINT-À-POINT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87A60039-64FC-D3E6-4650-F757F007266F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3920114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 1. </a:t>
            </a:r>
            <a:r>
              <a:rPr lang="fr-FR" sz="2000" b="1" dirty="0" err="1">
                <a:solidFill>
                  <a:schemeClr val="tx1"/>
                </a:solidFill>
              </a:rPr>
              <a:t>Request-Reply</a:t>
            </a:r>
            <a:r>
              <a:rPr lang="fr-FR" sz="2000" b="1" dirty="0">
                <a:solidFill>
                  <a:schemeClr val="tx1"/>
                </a:solidFill>
              </a:rPr>
              <a:t>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0D551-5801-1FCC-F986-F270B8118290}"/>
              </a:ext>
            </a:extLst>
          </p:cNvPr>
          <p:cNvSpPr txBox="1"/>
          <p:nvPr/>
        </p:nvSpPr>
        <p:spPr>
          <a:xfrm>
            <a:off x="1090334" y="1426667"/>
            <a:ext cx="6455331" cy="68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3200" spc="-32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Communication </a:t>
            </a:r>
            <a:r>
              <a:rPr lang="en-US" sz="3200" spc="-323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synchrone</a:t>
            </a:r>
            <a:r>
              <a:rPr lang="en-US" sz="3200" spc="-32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9F8430D-D5B2-1FA7-386C-067DA182AD4F}"/>
              </a:ext>
            </a:extLst>
          </p:cNvPr>
          <p:cNvSpPr/>
          <p:nvPr/>
        </p:nvSpPr>
        <p:spPr>
          <a:xfrm>
            <a:off x="1751900" y="2137867"/>
            <a:ext cx="5640200" cy="3005633"/>
          </a:xfrm>
          <a:custGeom>
            <a:avLst/>
            <a:gdLst/>
            <a:ahLst/>
            <a:cxnLst/>
            <a:rect l="l" t="t" r="r" b="b"/>
            <a:pathLst>
              <a:path w="7885033" h="4201893">
                <a:moveTo>
                  <a:pt x="0" y="0"/>
                </a:moveTo>
                <a:lnTo>
                  <a:pt x="7885034" y="0"/>
                </a:lnTo>
                <a:lnTo>
                  <a:pt x="7885034" y="4201893"/>
                </a:lnTo>
                <a:lnTo>
                  <a:pt x="0" y="420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13818828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2B646C0-102C-8038-3BDA-9DA5B199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A3159177-8EDE-3174-E1B3-183823C79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1: </a:t>
            </a:r>
            <a:r>
              <a:rPr lang="fr-MA" sz="2400" b="1" dirty="0">
                <a:solidFill>
                  <a:schemeClr val="tx1"/>
                </a:solidFill>
              </a:rPr>
              <a:t>POINT-À-POINT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9A5E3B84-A9BB-C460-5649-316BAD9CB4BF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24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2.Message Translator (Traducteur)</a:t>
            </a:r>
          </a:p>
          <a:p>
            <a:r>
              <a:rPr lang="fr-FR" sz="2000" dirty="0"/>
              <a:t>Convertir un format de données vers un autre format</a:t>
            </a:r>
          </a:p>
          <a:p>
            <a:r>
              <a:rPr lang="fr-FR" sz="2000" b="1" dirty="0"/>
              <a:t>3: Content </a:t>
            </a:r>
            <a:r>
              <a:rPr lang="fr-FR" sz="2000" b="1" dirty="0" err="1"/>
              <a:t>Filter</a:t>
            </a:r>
            <a:r>
              <a:rPr lang="fr-FR" sz="2000" b="1" dirty="0"/>
              <a:t> (Filtre de Contenu)</a:t>
            </a:r>
          </a:p>
          <a:p>
            <a:r>
              <a:rPr lang="fr-FR" sz="2000" dirty="0"/>
              <a:t>Supprimer les données sensibles ou inutiles avant d'envoyer un message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59221BA-145D-FF07-3A8D-B94D6BFB6BDE}"/>
              </a:ext>
            </a:extLst>
          </p:cNvPr>
          <p:cNvSpPr/>
          <p:nvPr/>
        </p:nvSpPr>
        <p:spPr>
          <a:xfrm>
            <a:off x="1684866" y="2470150"/>
            <a:ext cx="6874934" cy="2673350"/>
          </a:xfrm>
          <a:custGeom>
            <a:avLst/>
            <a:gdLst/>
            <a:ahLst/>
            <a:cxnLst/>
            <a:rect l="l" t="t" r="r" b="b"/>
            <a:pathLst>
              <a:path w="11301259" h="3347998">
                <a:moveTo>
                  <a:pt x="0" y="0"/>
                </a:moveTo>
                <a:lnTo>
                  <a:pt x="11301259" y="0"/>
                </a:lnTo>
                <a:lnTo>
                  <a:pt x="11301259" y="3347998"/>
                </a:lnTo>
                <a:lnTo>
                  <a:pt x="0" y="334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9669455"/>
      </p:ext>
    </p:extLst>
  </p:cSld>
  <p:clrMapOvr>
    <a:masterClrMapping/>
  </p:clrMapOvr>
  <p:transition spd="med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D8992D2-D7C1-FA10-DAD0-B0C7E321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0A434CA-2C05-17AD-B96F-12B3F5B17A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1: </a:t>
            </a:r>
            <a:r>
              <a:rPr lang="fr-MA" sz="2400" b="1" dirty="0">
                <a:solidFill>
                  <a:schemeClr val="tx1"/>
                </a:solidFill>
              </a:rPr>
              <a:t>POINT-À-POINT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F6BE8EBC-28CB-3D26-70A1-62CEC03D41C1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24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2.Message Translator (Traducteur)</a:t>
            </a:r>
          </a:p>
          <a:p>
            <a:r>
              <a:rPr lang="fr-FR" sz="2000" dirty="0"/>
              <a:t>Convertir un format de données vers un autre format</a:t>
            </a:r>
          </a:p>
          <a:p>
            <a:r>
              <a:rPr lang="fr-FR" sz="2000" b="1" dirty="0"/>
              <a:t>3: Content </a:t>
            </a:r>
            <a:r>
              <a:rPr lang="fr-FR" sz="2000" b="1" dirty="0" err="1"/>
              <a:t>Filter</a:t>
            </a:r>
            <a:r>
              <a:rPr lang="fr-FR" sz="2000" b="1" dirty="0"/>
              <a:t> (Filtre de Contenu)</a:t>
            </a:r>
          </a:p>
          <a:p>
            <a:r>
              <a:rPr lang="fr-FR" sz="2000" dirty="0"/>
              <a:t>Supprimer les données sensibles ou inutiles avant d'envoyer un message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3F24644-EEDC-E3F2-FE81-F6640FB03802}"/>
              </a:ext>
            </a:extLst>
          </p:cNvPr>
          <p:cNvSpPr/>
          <p:nvPr/>
        </p:nvSpPr>
        <p:spPr>
          <a:xfrm>
            <a:off x="1684866" y="2470150"/>
            <a:ext cx="6874934" cy="2673350"/>
          </a:xfrm>
          <a:custGeom>
            <a:avLst/>
            <a:gdLst/>
            <a:ahLst/>
            <a:cxnLst/>
            <a:rect l="l" t="t" r="r" b="b"/>
            <a:pathLst>
              <a:path w="11301259" h="3347998">
                <a:moveTo>
                  <a:pt x="0" y="0"/>
                </a:moveTo>
                <a:lnTo>
                  <a:pt x="11301259" y="0"/>
                </a:lnTo>
                <a:lnTo>
                  <a:pt x="11301259" y="3347998"/>
                </a:lnTo>
                <a:lnTo>
                  <a:pt x="0" y="334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26672699"/>
      </p:ext>
    </p:extLst>
  </p:cSld>
  <p:clrMapOvr>
    <a:masterClrMapping/>
  </p:clrMapOvr>
  <p:transition spd="med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FC2E3F6-2819-E680-5C7D-D7F39A608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AE7A9B14-7859-0603-D31F-9ACF1D4EE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2: </a:t>
            </a:r>
            <a:r>
              <a:rPr lang="fr-MA" sz="2400" b="1" dirty="0">
                <a:solidFill>
                  <a:schemeClr val="tx1"/>
                </a:solidFill>
              </a:rPr>
              <a:t>ESB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3FCCAC9A-074F-4A7F-967B-39E37AEEB590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754582" cy="240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1. Point-to-Point </a:t>
            </a:r>
            <a:r>
              <a:rPr lang="fr-FR" sz="2000" b="1" dirty="0" err="1">
                <a:solidFill>
                  <a:schemeClr val="tx1"/>
                </a:solidFill>
              </a:rPr>
              <a:t>channel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A753B1B-544C-BC8E-1F20-0E0A16B2247D}"/>
              </a:ext>
            </a:extLst>
          </p:cNvPr>
          <p:cNvSpPr/>
          <p:nvPr/>
        </p:nvSpPr>
        <p:spPr>
          <a:xfrm>
            <a:off x="1663693" y="1540932"/>
            <a:ext cx="5816613" cy="3602568"/>
          </a:xfrm>
          <a:custGeom>
            <a:avLst/>
            <a:gdLst/>
            <a:ahLst/>
            <a:cxnLst/>
            <a:rect l="l" t="t" r="r" b="b"/>
            <a:pathLst>
              <a:path w="10688706" h="5068516">
                <a:moveTo>
                  <a:pt x="0" y="0"/>
                </a:moveTo>
                <a:lnTo>
                  <a:pt x="10688707" y="0"/>
                </a:lnTo>
                <a:lnTo>
                  <a:pt x="10688707" y="5068516"/>
                </a:lnTo>
                <a:lnTo>
                  <a:pt x="0" y="5068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27840437"/>
      </p:ext>
    </p:extLst>
  </p:cSld>
  <p:clrMapOvr>
    <a:masterClrMapping/>
  </p:clrMapOvr>
  <p:transition spd="med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2FBCF8B-D3C2-C291-01ED-54161E35D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147CD52F-2321-A4E6-73A5-4BD08888DC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FC27439-5932-1F63-C3F2-56D287F52856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7687781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2. </a:t>
            </a:r>
            <a:r>
              <a:rPr lang="fr-FR" sz="2000" b="1" dirty="0" err="1">
                <a:solidFill>
                  <a:schemeClr val="tx1"/>
                </a:solidFill>
              </a:rPr>
              <a:t>Publish-Subscribe</a:t>
            </a:r>
            <a:r>
              <a:rPr lang="fr-FR" sz="2000" b="1" dirty="0">
                <a:solidFill>
                  <a:schemeClr val="tx1"/>
                </a:solidFill>
              </a:rPr>
              <a:t>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B691D-9343-294E-DFFC-C3644B4AE9D1}"/>
              </a:ext>
            </a:extLst>
          </p:cNvPr>
          <p:cNvSpPr txBox="1"/>
          <p:nvPr/>
        </p:nvSpPr>
        <p:spPr>
          <a:xfrm>
            <a:off x="254000" y="1633034"/>
            <a:ext cx="779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 message est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envoyé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à TOUS les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abonnés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même</a:t>
            </a:r>
            <a:r>
              <a: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temps.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53456D0F-3FE7-E443-2DDC-A3B2737E6461}"/>
              </a:ext>
            </a:extLst>
          </p:cNvPr>
          <p:cNvSpPr/>
          <p:nvPr/>
        </p:nvSpPr>
        <p:spPr>
          <a:xfrm>
            <a:off x="563010" y="2061633"/>
            <a:ext cx="7797800" cy="2878668"/>
          </a:xfrm>
          <a:custGeom>
            <a:avLst/>
            <a:gdLst/>
            <a:ahLst/>
            <a:cxnLst/>
            <a:rect l="l" t="t" r="r" b="b"/>
            <a:pathLst>
              <a:path w="10685028" h="3694016">
                <a:moveTo>
                  <a:pt x="0" y="0"/>
                </a:moveTo>
                <a:lnTo>
                  <a:pt x="10685028" y="0"/>
                </a:lnTo>
                <a:lnTo>
                  <a:pt x="10685028" y="3694016"/>
                </a:lnTo>
                <a:lnTo>
                  <a:pt x="0" y="36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4" b="1"/>
            </a:stretch>
          </a:blipFill>
        </p:spPr>
      </p:sp>
    </p:spTree>
    <p:extLst>
      <p:ext uri="{BB962C8B-B14F-4D97-AF65-F5344CB8AC3E}">
        <p14:creationId xmlns:p14="http://schemas.microsoft.com/office/powerpoint/2010/main" val="2566373074"/>
      </p:ext>
    </p:extLst>
  </p:cSld>
  <p:clrMapOvr>
    <a:masterClrMapping/>
  </p:clrMapOvr>
  <p:transition spd="med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DDD2E18-CE57-EF69-B302-F0B44EC6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C902DD0-9A4C-1DEA-D7AB-55E95754C8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C105DF4-300E-393C-198C-522D3FB75850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7687781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</a:t>
            </a:r>
          </a:p>
          <a:p>
            <a:r>
              <a:rPr lang="fr-FR" sz="2000" b="1" dirty="0">
                <a:solidFill>
                  <a:schemeClr val="tx1"/>
                </a:solidFill>
              </a:rPr>
              <a:t>3. Content-</a:t>
            </a:r>
            <a:r>
              <a:rPr lang="fr-FR" sz="2000" b="1" dirty="0" err="1">
                <a:solidFill>
                  <a:schemeClr val="tx1"/>
                </a:solidFill>
              </a:rPr>
              <a:t>Based</a:t>
            </a:r>
            <a:r>
              <a:rPr lang="fr-FR" sz="2000" b="1" dirty="0">
                <a:solidFill>
                  <a:schemeClr val="tx1"/>
                </a:solidFill>
              </a:rPr>
              <a:t> Router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691B8-B587-76DD-DA8E-2E292A08790C}"/>
              </a:ext>
            </a:extLst>
          </p:cNvPr>
          <p:cNvSpPr txBox="1"/>
          <p:nvPr/>
        </p:nvSpPr>
        <p:spPr>
          <a:xfrm>
            <a:off x="169334" y="1563469"/>
            <a:ext cx="452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L'ESB lit le contenu du message et décide où l'envoyer selon des règles.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37FA6B1-14E5-3573-A788-892E61103E53}"/>
              </a:ext>
            </a:extLst>
          </p:cNvPr>
          <p:cNvSpPr/>
          <p:nvPr/>
        </p:nvSpPr>
        <p:spPr>
          <a:xfrm>
            <a:off x="277259" y="2209800"/>
            <a:ext cx="3651250" cy="2733364"/>
          </a:xfrm>
          <a:custGeom>
            <a:avLst/>
            <a:gdLst/>
            <a:ahLst/>
            <a:cxnLst/>
            <a:rect l="l" t="t" r="r" b="b"/>
            <a:pathLst>
              <a:path w="7503441" h="4620540">
                <a:moveTo>
                  <a:pt x="0" y="0"/>
                </a:moveTo>
                <a:lnTo>
                  <a:pt x="7503441" y="0"/>
                </a:lnTo>
                <a:lnTo>
                  <a:pt x="7503441" y="4620540"/>
                </a:lnTo>
                <a:lnTo>
                  <a:pt x="0" y="4620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710"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BE24B6-7DEA-BA21-8F6D-FA8FB4714D31}"/>
              </a:ext>
            </a:extLst>
          </p:cNvPr>
          <p:cNvSpPr/>
          <p:nvPr/>
        </p:nvSpPr>
        <p:spPr>
          <a:xfrm>
            <a:off x="4798459" y="643466"/>
            <a:ext cx="4229590" cy="4116297"/>
          </a:xfrm>
          <a:custGeom>
            <a:avLst/>
            <a:gdLst/>
            <a:ahLst/>
            <a:cxnLst/>
            <a:rect l="l" t="t" r="r" b="b"/>
            <a:pathLst>
              <a:path w="6388653" h="6217528">
                <a:moveTo>
                  <a:pt x="0" y="0"/>
                </a:moveTo>
                <a:lnTo>
                  <a:pt x="6388653" y="0"/>
                </a:lnTo>
                <a:lnTo>
                  <a:pt x="6388653" y="6217529"/>
                </a:lnTo>
                <a:lnTo>
                  <a:pt x="0" y="621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16377930"/>
      </p:ext>
    </p:extLst>
  </p:cSld>
  <p:clrMapOvr>
    <a:masterClrMapping/>
  </p:clrMapOvr>
  <p:transition spd="med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B2A65945-5D56-32D3-8C0C-655830BA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B82429B-63A7-AD20-FAE0-4DFC0C797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6B784507-23B8-E6AD-C398-033BA129F7DC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7687781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4. Content </a:t>
            </a:r>
            <a:r>
              <a:rPr lang="fr-FR" sz="2000" b="1" dirty="0" err="1">
                <a:solidFill>
                  <a:schemeClr val="tx1"/>
                </a:solidFill>
              </a:rPr>
              <a:t>Enricher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6F145-903A-E14D-A121-55051C5F86C6}"/>
              </a:ext>
            </a:extLst>
          </p:cNvPr>
          <p:cNvSpPr txBox="1"/>
          <p:nvPr/>
        </p:nvSpPr>
        <p:spPr>
          <a:xfrm>
            <a:off x="0" y="1307068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L'ESB ajoute automatiquement des informations manquantes au message.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C3996F27-CBAA-18D9-0B5F-85CC0A169845}"/>
              </a:ext>
            </a:extLst>
          </p:cNvPr>
          <p:cNvSpPr/>
          <p:nvPr/>
        </p:nvSpPr>
        <p:spPr>
          <a:xfrm>
            <a:off x="0" y="1721935"/>
            <a:ext cx="4724448" cy="3421565"/>
          </a:xfrm>
          <a:custGeom>
            <a:avLst/>
            <a:gdLst/>
            <a:ahLst/>
            <a:cxnLst/>
            <a:rect l="l" t="t" r="r" b="b"/>
            <a:pathLst>
              <a:path w="8098735" h="5624889">
                <a:moveTo>
                  <a:pt x="0" y="0"/>
                </a:moveTo>
                <a:lnTo>
                  <a:pt x="8098735" y="0"/>
                </a:lnTo>
                <a:lnTo>
                  <a:pt x="8098735" y="5624889"/>
                </a:lnTo>
                <a:lnTo>
                  <a:pt x="0" y="5624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BE2962B-A14F-3307-2608-8343298BF3D1}"/>
              </a:ext>
            </a:extLst>
          </p:cNvPr>
          <p:cNvSpPr/>
          <p:nvPr/>
        </p:nvSpPr>
        <p:spPr>
          <a:xfrm>
            <a:off x="3810000" y="2015066"/>
            <a:ext cx="5334001" cy="2865968"/>
          </a:xfrm>
          <a:custGeom>
            <a:avLst/>
            <a:gdLst/>
            <a:ahLst/>
            <a:cxnLst/>
            <a:rect l="l" t="t" r="r" b="b"/>
            <a:pathLst>
              <a:path w="9609146" h="4850506">
                <a:moveTo>
                  <a:pt x="0" y="0"/>
                </a:moveTo>
                <a:lnTo>
                  <a:pt x="9609145" y="0"/>
                </a:lnTo>
                <a:lnTo>
                  <a:pt x="9609145" y="4850505"/>
                </a:lnTo>
                <a:lnTo>
                  <a:pt x="0" y="485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79422742"/>
      </p:ext>
    </p:extLst>
  </p:cSld>
  <p:clrMapOvr>
    <a:masterClrMapping/>
  </p:clrMapOvr>
  <p:transition spd="med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540E53B-3440-810D-6762-115B24C4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246ABF2-DE84-03D1-3540-98A4930CA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F23BFAE-2F18-F861-A89C-AF08598CB7B3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88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5.Recipient List (Liste de Destinataires)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2FF12-508C-92B0-D01C-480CCA4EA454}"/>
              </a:ext>
            </a:extLst>
          </p:cNvPr>
          <p:cNvSpPr txBox="1"/>
          <p:nvPr/>
        </p:nvSpPr>
        <p:spPr>
          <a:xfrm>
            <a:off x="8443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Envoyer le message à une liste DYNAMIQUE de destinataires selon le contexte.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604F677-86B0-118B-D659-71F2DA45B4B0}"/>
              </a:ext>
            </a:extLst>
          </p:cNvPr>
          <p:cNvSpPr/>
          <p:nvPr/>
        </p:nvSpPr>
        <p:spPr>
          <a:xfrm>
            <a:off x="8443" y="1851566"/>
            <a:ext cx="4842933" cy="2496067"/>
          </a:xfrm>
          <a:custGeom>
            <a:avLst/>
            <a:gdLst/>
            <a:ahLst/>
            <a:cxnLst/>
            <a:rect l="l" t="t" r="r" b="b"/>
            <a:pathLst>
              <a:path w="6367190" h="3308792">
                <a:moveTo>
                  <a:pt x="0" y="0"/>
                </a:moveTo>
                <a:lnTo>
                  <a:pt x="6367190" y="0"/>
                </a:lnTo>
                <a:lnTo>
                  <a:pt x="6367190" y="3308792"/>
                </a:lnTo>
                <a:lnTo>
                  <a:pt x="0" y="330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CEDC6E1-547D-77C7-7195-C9FC53D76329}"/>
              </a:ext>
            </a:extLst>
          </p:cNvPr>
          <p:cNvSpPr/>
          <p:nvPr/>
        </p:nvSpPr>
        <p:spPr>
          <a:xfrm>
            <a:off x="4715933" y="1676400"/>
            <a:ext cx="4428068" cy="2671233"/>
          </a:xfrm>
          <a:custGeom>
            <a:avLst/>
            <a:gdLst/>
            <a:ahLst/>
            <a:cxnLst/>
            <a:rect l="l" t="t" r="r" b="b"/>
            <a:pathLst>
              <a:path w="7742449" h="3913766">
                <a:moveTo>
                  <a:pt x="0" y="0"/>
                </a:moveTo>
                <a:lnTo>
                  <a:pt x="7742449" y="0"/>
                </a:lnTo>
                <a:lnTo>
                  <a:pt x="7742449" y="3913766"/>
                </a:lnTo>
                <a:lnTo>
                  <a:pt x="0" y="3913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17884965"/>
      </p:ext>
    </p:extLst>
  </p:cSld>
  <p:clrMapOvr>
    <a:masterClrMapping/>
  </p:clrMapOvr>
  <p:transition spd="med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83485F4-7609-85AF-008B-6A4B9CF4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68BAFBB5-105C-3196-E9F5-69060AB11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>
                <a:solidFill>
                  <a:schemeClr val="tx2"/>
                </a:solidFill>
              </a:rPr>
              <a:t>ARCHITECTURE 2: </a:t>
            </a:r>
            <a:r>
              <a:rPr lang="fr-MA" sz="2400" b="1">
                <a:solidFill>
                  <a:schemeClr val="tx1"/>
                </a:solidFill>
              </a:rPr>
              <a:t>ESB</a:t>
            </a:r>
            <a:endParaRPr lang="fr-MA" sz="2400" b="1" dirty="0">
              <a:solidFill>
                <a:schemeClr val="tx1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DF8168F8-B17A-AB11-4D8A-3D2173BA3924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6. Wire </a:t>
            </a:r>
            <a:r>
              <a:rPr lang="fr-FR" sz="2000" b="1" dirty="0" err="1">
                <a:solidFill>
                  <a:schemeClr val="tx1"/>
                </a:solidFill>
              </a:rPr>
              <a:t>Tap</a:t>
            </a:r>
            <a:r>
              <a:rPr lang="fr-FR" sz="2000" b="1" dirty="0">
                <a:solidFill>
                  <a:schemeClr val="tx1"/>
                </a:solidFill>
              </a:rPr>
              <a:t> (Écoute Discrète)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7E39C-E5EF-4C76-8AD1-775A140E467C}"/>
              </a:ext>
            </a:extLst>
          </p:cNvPr>
          <p:cNvSpPr txBox="1"/>
          <p:nvPr/>
        </p:nvSpPr>
        <p:spPr>
          <a:xfrm>
            <a:off x="8443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Copier tous les messages pour audit/monitoring SANS affecter le flux normal.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FBF3C98D-8FF2-ACEA-289D-FCA964644095}"/>
              </a:ext>
            </a:extLst>
          </p:cNvPr>
          <p:cNvSpPr/>
          <p:nvPr/>
        </p:nvSpPr>
        <p:spPr>
          <a:xfrm>
            <a:off x="2354959" y="1787035"/>
            <a:ext cx="4434081" cy="3356465"/>
          </a:xfrm>
          <a:custGeom>
            <a:avLst/>
            <a:gdLst/>
            <a:ahLst/>
            <a:cxnLst/>
            <a:rect l="l" t="t" r="r" b="b"/>
            <a:pathLst>
              <a:path w="8345918" h="5532383">
                <a:moveTo>
                  <a:pt x="0" y="0"/>
                </a:moveTo>
                <a:lnTo>
                  <a:pt x="8345917" y="0"/>
                </a:lnTo>
                <a:lnTo>
                  <a:pt x="8345917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96529563"/>
      </p:ext>
    </p:extLst>
  </p:cSld>
  <p:clrMapOvr>
    <a:masterClrMapping/>
  </p:clrMapOvr>
  <p:transition spd="med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F1C5924-4D49-8C67-4840-E9FF2C43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4E6DED13-2DE2-52A5-EB61-0F1C65F4D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4AD3EB4B-139D-1D57-E556-8AFECB7386EA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1. </a:t>
            </a:r>
            <a:r>
              <a:rPr lang="fr-FR" sz="2000" b="1" dirty="0" err="1">
                <a:solidFill>
                  <a:schemeClr val="tx1"/>
                </a:solidFill>
              </a:rPr>
              <a:t>Publish-Subscribe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F45447C-4CC8-0A98-E619-71D802C276FB}"/>
              </a:ext>
            </a:extLst>
          </p:cNvPr>
          <p:cNvSpPr/>
          <p:nvPr/>
        </p:nvSpPr>
        <p:spPr>
          <a:xfrm>
            <a:off x="1822386" y="1447798"/>
            <a:ext cx="5499227" cy="3577167"/>
          </a:xfrm>
          <a:custGeom>
            <a:avLst/>
            <a:gdLst/>
            <a:ahLst/>
            <a:cxnLst/>
            <a:rect l="l" t="t" r="r" b="b"/>
            <a:pathLst>
              <a:path w="7925116" h="5155173">
                <a:moveTo>
                  <a:pt x="0" y="0"/>
                </a:moveTo>
                <a:lnTo>
                  <a:pt x="7925117" y="0"/>
                </a:lnTo>
                <a:lnTo>
                  <a:pt x="7925117" y="5155173"/>
                </a:lnTo>
                <a:lnTo>
                  <a:pt x="0" y="515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88606732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AE6D7-6926-F994-CC17-B55F5A62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910FEE-51BA-6EA5-18A1-8689872EA333}"/>
              </a:ext>
            </a:extLst>
          </p:cNvPr>
          <p:cNvSpPr/>
          <p:nvPr/>
        </p:nvSpPr>
        <p:spPr>
          <a:xfrm>
            <a:off x="97436" y="486383"/>
            <a:ext cx="8727383" cy="4657117"/>
          </a:xfrm>
          <a:custGeom>
            <a:avLst/>
            <a:gdLst/>
            <a:ahLst/>
            <a:cxnLst/>
            <a:rect l="l" t="t" r="r" b="b"/>
            <a:pathLst>
              <a:path w="14866363" h="7987473">
                <a:moveTo>
                  <a:pt x="0" y="0"/>
                </a:moveTo>
                <a:lnTo>
                  <a:pt x="14866364" y="0"/>
                </a:lnTo>
                <a:lnTo>
                  <a:pt x="14866364" y="7987472"/>
                </a:lnTo>
                <a:lnTo>
                  <a:pt x="0" y="7987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04"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D2A4BDE-7C0F-A136-3570-A829CC728A84}"/>
              </a:ext>
            </a:extLst>
          </p:cNvPr>
          <p:cNvSpPr txBox="1"/>
          <p:nvPr/>
        </p:nvSpPr>
        <p:spPr>
          <a:xfrm>
            <a:off x="319181" y="58186"/>
            <a:ext cx="85056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3200" b="1" dirty="0" err="1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Définition</a:t>
            </a:r>
            <a:r>
              <a:rPr lang="en-US" sz="32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du </a:t>
            </a:r>
            <a:r>
              <a:rPr lang="en-US" sz="32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710439127"/>
      </p:ext>
    </p:extLst>
  </p:cSld>
  <p:clrMapOvr>
    <a:masterClrMapping/>
  </p:clrMapOvr>
  <p:transition spd="med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4050DFC-77AE-5E09-92DD-C09D371F1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944846E2-5C75-0D78-A3F5-B018726877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C6A21ADD-DA4D-CEF4-58A2-7913BB84434B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2. Event-Driven Consumer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67A25-9CDC-B419-665D-299AD9611B77}"/>
              </a:ext>
            </a:extLst>
          </p:cNvPr>
          <p:cNvSpPr txBox="1"/>
          <p:nvPr/>
        </p:nvSpPr>
        <p:spPr>
          <a:xfrm>
            <a:off x="84715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consumer réagit IMMÉDIATEMENT quand un événement arrive (pas de polling).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C1E7BB-9C72-90BE-41A0-42D889B00D4F}"/>
              </a:ext>
            </a:extLst>
          </p:cNvPr>
          <p:cNvSpPr/>
          <p:nvPr/>
        </p:nvSpPr>
        <p:spPr>
          <a:xfrm>
            <a:off x="955717" y="1711404"/>
            <a:ext cx="7232565" cy="3258067"/>
          </a:xfrm>
          <a:custGeom>
            <a:avLst/>
            <a:gdLst/>
            <a:ahLst/>
            <a:cxnLst/>
            <a:rect l="l" t="t" r="r" b="b"/>
            <a:pathLst>
              <a:path w="11398158" h="4778108">
                <a:moveTo>
                  <a:pt x="0" y="0"/>
                </a:moveTo>
                <a:lnTo>
                  <a:pt x="11398158" y="0"/>
                </a:lnTo>
                <a:lnTo>
                  <a:pt x="11398158" y="4778108"/>
                </a:lnTo>
                <a:lnTo>
                  <a:pt x="0" y="4778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6493247"/>
      </p:ext>
    </p:extLst>
  </p:cSld>
  <p:clrMapOvr>
    <a:masterClrMapping/>
  </p:clrMapOvr>
  <p:transition spd="med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764C08B-4AA0-EA60-B2D7-0BC594F2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92911004-EE75-7892-059D-9215DCCDD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6A551A73-D1C1-EDCC-335E-03C851EB3862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</a:rPr>
              <a:t>Patterns EIP utilisés: 3. Event-Driven Consumer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585E9-1D16-3B7B-DF22-F08FBB1A9867}"/>
              </a:ext>
            </a:extLst>
          </p:cNvPr>
          <p:cNvSpPr txBox="1"/>
          <p:nvPr/>
        </p:nvSpPr>
        <p:spPr>
          <a:xfrm>
            <a:off x="84715" y="1253635"/>
            <a:ext cx="897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spc="-150" dirty="0">
                <a:latin typeface="Montserrat"/>
                <a:ea typeface="Montserrat"/>
                <a:cs typeface="Montserrat"/>
                <a:sym typeface="Montserrat"/>
              </a:rPr>
              <a:t>Exemple:</a:t>
            </a:r>
            <a:endParaRPr lang="fr-FR" sz="1800" spc="-1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3290C71B-A381-78FE-FB8D-4623A8EBD7D9}"/>
              </a:ext>
            </a:extLst>
          </p:cNvPr>
          <p:cNvSpPr/>
          <p:nvPr/>
        </p:nvSpPr>
        <p:spPr>
          <a:xfrm>
            <a:off x="2569609" y="1363133"/>
            <a:ext cx="4686324" cy="3780367"/>
          </a:xfrm>
          <a:custGeom>
            <a:avLst/>
            <a:gdLst/>
            <a:ahLst/>
            <a:cxnLst/>
            <a:rect l="l" t="t" r="r" b="b"/>
            <a:pathLst>
              <a:path w="7185911" h="5911486">
                <a:moveTo>
                  <a:pt x="0" y="0"/>
                </a:moveTo>
                <a:lnTo>
                  <a:pt x="7185910" y="0"/>
                </a:lnTo>
                <a:lnTo>
                  <a:pt x="7185910" y="5911486"/>
                </a:lnTo>
                <a:lnTo>
                  <a:pt x="0" y="591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18274527"/>
      </p:ext>
    </p:extLst>
  </p:cSld>
  <p:clrMapOvr>
    <a:masterClrMapping/>
  </p:clrMapOvr>
  <p:transition spd="med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A406CBD-3E39-A6FE-9F45-0975B912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5713A0B7-B747-D74F-484B-6D996F6706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19" y="262466"/>
            <a:ext cx="8754582" cy="56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2400" b="1" dirty="0">
                <a:solidFill>
                  <a:schemeClr val="tx2"/>
                </a:solidFill>
              </a:rPr>
              <a:t>ARCHITECTURE 3: </a:t>
            </a:r>
            <a:r>
              <a:rPr lang="fr-MA" sz="2400" b="1" dirty="0">
                <a:solidFill>
                  <a:schemeClr val="tx1"/>
                </a:solidFill>
              </a:rPr>
              <a:t>MESSAGE BUS (Kafka/</a:t>
            </a:r>
            <a:r>
              <a:rPr lang="fr-MA" sz="2400" b="1" dirty="0" err="1">
                <a:solidFill>
                  <a:schemeClr val="tx1"/>
                </a:solidFill>
              </a:rPr>
              <a:t>RabbitMQ</a:t>
            </a:r>
            <a:r>
              <a:rPr lang="fr-MA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4828C0EA-E69F-F0BC-BDAC-0E892FCE6A50}"/>
              </a:ext>
            </a:extLst>
          </p:cNvPr>
          <p:cNvSpPr txBox="1">
            <a:spLocks/>
          </p:cNvSpPr>
          <p:nvPr/>
        </p:nvSpPr>
        <p:spPr>
          <a:xfrm>
            <a:off x="84619" y="795866"/>
            <a:ext cx="8822314" cy="45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Patterns EIP utilisés: 4. Message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08CA4-E10B-260C-7695-746FD6CC9319}"/>
              </a:ext>
            </a:extLst>
          </p:cNvPr>
          <p:cNvSpPr txBox="1"/>
          <p:nvPr/>
        </p:nvSpPr>
        <p:spPr>
          <a:xfrm>
            <a:off x="84715" y="1253635"/>
            <a:ext cx="897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2000" spc="-150" dirty="0">
                <a:latin typeface="Montserrat"/>
                <a:ea typeface="Montserrat"/>
                <a:cs typeface="Montserrat"/>
                <a:sym typeface="Montserrat"/>
              </a:rPr>
              <a:t>Messages sauvegardés sur disque pendant X jours (configurable)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BA32F21-1B95-7493-6DE0-F52A84D74A55}"/>
              </a:ext>
            </a:extLst>
          </p:cNvPr>
          <p:cNvSpPr/>
          <p:nvPr/>
        </p:nvSpPr>
        <p:spPr>
          <a:xfrm>
            <a:off x="1873832" y="1987602"/>
            <a:ext cx="5396336" cy="2719864"/>
          </a:xfrm>
          <a:custGeom>
            <a:avLst/>
            <a:gdLst/>
            <a:ahLst/>
            <a:cxnLst/>
            <a:rect l="l" t="t" r="r" b="b"/>
            <a:pathLst>
              <a:path w="10001286" h="4743339">
                <a:moveTo>
                  <a:pt x="0" y="0"/>
                </a:moveTo>
                <a:lnTo>
                  <a:pt x="10001286" y="0"/>
                </a:lnTo>
                <a:lnTo>
                  <a:pt x="10001286" y="4743339"/>
                </a:lnTo>
                <a:lnTo>
                  <a:pt x="0" y="474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87558746"/>
      </p:ext>
    </p:extLst>
  </p:cSld>
  <p:clrMapOvr>
    <a:masterClrMapping/>
  </p:clrMapOvr>
  <p:transition spd="med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2693CE9-DCE2-1FE1-461B-71F1227C4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3B40CEB-F5DF-7E43-5D51-04B2BE021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1944900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FCCE9BB-506D-855B-68F8-9AAE0EB4C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777586"/>
                  </p:ext>
                </p:extLst>
              </p:nvPr>
            </p:nvGraphicFramePr>
            <p:xfrm>
              <a:off x="2918480" y="4771133"/>
              <a:ext cx="3121998" cy="4359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21998" cy="4359377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161" ay="727280" az="7775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87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FCCE9BB-506D-855B-68F8-9AAE0EB4C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480" y="4771133"/>
                <a:ext cx="3121998" cy="435937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C9ECA3C3-7827-84F3-2C9A-81154493A819}"/>
              </a:ext>
            </a:extLst>
          </p:cNvPr>
          <p:cNvSpPr txBox="1">
            <a:spLocks/>
          </p:cNvSpPr>
          <p:nvPr/>
        </p:nvSpPr>
        <p:spPr>
          <a:xfrm>
            <a:off x="1533758" y="5153432"/>
            <a:ext cx="589144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</p:spTree>
    <p:extLst>
      <p:ext uri="{BB962C8B-B14F-4D97-AF65-F5344CB8AC3E}">
        <p14:creationId xmlns:p14="http://schemas.microsoft.com/office/powerpoint/2010/main" val="33023350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507B6F0-CF11-1124-E49F-F915ECA2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6AC4394-D6D2-7C31-B0D1-B2F3140C9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51486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4C33D04-F7BD-F368-7608-02FE468D2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0167157"/>
                  </p:ext>
                </p:extLst>
              </p:nvPr>
            </p:nvGraphicFramePr>
            <p:xfrm>
              <a:off x="2431148" y="2571750"/>
              <a:ext cx="4096663" cy="18191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96663" cy="1819194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9147679" ay="4388671" az="92087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87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4C33D04-F7BD-F368-7608-02FE468D2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1148" y="2571750"/>
                <a:ext cx="4096663" cy="18191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375305CD-D6B3-F843-46C8-F73E1EE9CD29}"/>
              </a:ext>
            </a:extLst>
          </p:cNvPr>
          <p:cNvSpPr txBox="1">
            <a:spLocks/>
          </p:cNvSpPr>
          <p:nvPr/>
        </p:nvSpPr>
        <p:spPr>
          <a:xfrm>
            <a:off x="1533758" y="1683957"/>
            <a:ext cx="589144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8FD1D5F7-5CF1-A5D5-EA21-63518B1B8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9238" y="1556694"/>
            <a:ext cx="4694199" cy="3367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C7FEA-62CD-A961-FDC2-0201A634BF82}"/>
              </a:ext>
            </a:extLst>
          </p:cNvPr>
          <p:cNvSpPr txBox="1"/>
          <p:nvPr/>
        </p:nvSpPr>
        <p:spPr>
          <a:xfrm>
            <a:off x="9558327" y="3641421"/>
            <a:ext cx="372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284616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325220D-CB64-B0EF-E304-435AC226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6229339B-3545-E218-B3B7-1132FDDD6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F071336-19E5-B4C8-8669-EB679FC435ED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F7600F57-5B2F-3B61-4410-283D66FF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6" y="1556694"/>
            <a:ext cx="4694199" cy="336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B55DA-5667-5BBF-66F4-2478B2B4CDBD}"/>
              </a:ext>
            </a:extLst>
          </p:cNvPr>
          <p:cNvSpPr txBox="1"/>
          <p:nvPr/>
        </p:nvSpPr>
        <p:spPr>
          <a:xfrm>
            <a:off x="5507027" y="3641421"/>
            <a:ext cx="372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CC1AAD0-F7E1-A2B9-2CFE-79E6F8166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3943772"/>
                  </p:ext>
                </p:extLst>
              </p:nvPr>
            </p:nvGraphicFramePr>
            <p:xfrm>
              <a:off x="2431148" y="5256585"/>
              <a:ext cx="4096663" cy="18191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96663" cy="1819194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9147679" ay="4388671" az="92087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87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CC1AAD0-F7E1-A2B9-2CFE-79E6F8166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1148" y="5256585"/>
                <a:ext cx="4096663" cy="18191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90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C4CB8649-091A-1788-7E5E-EE9836BC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21AD111-E377-07B1-B652-52E8F7F1B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B373F0F-BFB7-21F2-0C0D-8048DB23D3FC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9FF6C66E-8D42-BEEF-B7C3-A89B7842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37787" cy="7559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C46C2-DEDD-8C45-6D10-CE720F679290}"/>
              </a:ext>
            </a:extLst>
          </p:cNvPr>
          <p:cNvSpPr txBox="1"/>
          <p:nvPr/>
        </p:nvSpPr>
        <p:spPr>
          <a:xfrm>
            <a:off x="10537787" y="3641421"/>
            <a:ext cx="372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25211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133EF78-DFEF-CCBC-1A3F-B1C0BD5E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783098A6-8668-8D9A-7F66-567D465CC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C1FDAF4D-BA5A-F6F6-CA4C-3314FBE1A986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A093BF09-6E01-1515-8236-B09ECA3D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100" y="-1780952"/>
            <a:ext cx="13015839" cy="93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AE5E1C1-F4A9-A02C-BB1C-6CE9CB6E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713D6FD-2AF0-6B17-A47E-27707A702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9E85E11C-619E-1FF8-FBC6-3D6099E68ED8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197169D2-A658-9909-FE17-4F4B49D6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514" y="-1418165"/>
            <a:ext cx="9770923" cy="7009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D8042-74E5-21C1-0601-79212E1C2A69}"/>
              </a:ext>
            </a:extLst>
          </p:cNvPr>
          <p:cNvSpPr txBox="1"/>
          <p:nvPr/>
        </p:nvSpPr>
        <p:spPr>
          <a:xfrm>
            <a:off x="6297629" y="1720288"/>
            <a:ext cx="37263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325608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B21C368A-EEC9-5448-ACFE-669F94EF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88761168-11E8-C317-D3D1-19C86511A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800" b="1" dirty="0"/>
              <a:t>Cas d'Usage </a:t>
            </a:r>
            <a:r>
              <a:rPr lang="fr-MA" sz="48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230D1C9B-3B63-30F3-FB85-6A18021F547B}"/>
              </a:ext>
            </a:extLst>
          </p:cNvPr>
          <p:cNvSpPr txBox="1">
            <a:spLocks/>
          </p:cNvSpPr>
          <p:nvPr/>
        </p:nvSpPr>
        <p:spPr>
          <a:xfrm>
            <a:off x="1740014" y="917303"/>
            <a:ext cx="6653996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E-commerce</a:t>
            </a:r>
          </a:p>
        </p:txBody>
      </p:sp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53AC9C0B-6EC2-EC4F-EA8B-16040213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56" y="917303"/>
            <a:ext cx="5833487" cy="4184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BF3E2-ACE0-E318-0362-FF0420492E79}"/>
              </a:ext>
            </a:extLst>
          </p:cNvPr>
          <p:cNvSpPr txBox="1"/>
          <p:nvPr/>
        </p:nvSpPr>
        <p:spPr>
          <a:xfrm>
            <a:off x="6078201" y="1720288"/>
            <a:ext cx="37263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b="1" dirty="0">
                <a:latin typeface="Alexandria" panose="020B0604020202020204" charset="-78"/>
                <a:cs typeface="Alexandria" panose="020B0604020202020204" charset="-78"/>
              </a:rPr>
              <a:t>Patterns EIP: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Message Translator (SOAP ↔ REST)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 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Enricher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(CRM data)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Content-</a:t>
            </a:r>
            <a:r>
              <a:rPr lang="fr-MA" sz="1200" dirty="0" err="1">
                <a:latin typeface="Alexandria" panose="020B0604020202020204" charset="-78"/>
                <a:cs typeface="Alexandria" panose="020B0604020202020204" charset="-78"/>
              </a:rPr>
              <a:t>Based</a:t>
            </a:r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 Router</a:t>
            </a:r>
          </a:p>
          <a:p>
            <a:r>
              <a:rPr lang="fr-MA" sz="1200" dirty="0">
                <a:latin typeface="Alexandria" panose="020B0604020202020204" charset="-78"/>
                <a:cs typeface="Alexandria" panose="020B0604020202020204" charset="-78"/>
              </a:rPr>
              <a:t>• Circuit Breaker</a:t>
            </a: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8B05C087-7EE0-D28D-2D7E-B7DDA24346C6}"/>
              </a:ext>
            </a:extLst>
          </p:cNvPr>
          <p:cNvSpPr txBox="1">
            <a:spLocks/>
          </p:cNvSpPr>
          <p:nvPr/>
        </p:nvSpPr>
        <p:spPr>
          <a:xfrm>
            <a:off x="2238173" y="5143500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F12E241-5EEF-93B5-E4B3-A9E58E019F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651979"/>
                  </p:ext>
                </p:extLst>
              </p:nvPr>
            </p:nvGraphicFramePr>
            <p:xfrm>
              <a:off x="3015878" y="5246614"/>
              <a:ext cx="3112243" cy="35035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2243" cy="3503529"/>
                    </a:xfrm>
                    <a:prstGeom prst="rect">
                      <a:avLst/>
                    </a:prstGeom>
                  </am3d:spPr>
                  <am3d:camera>
                    <am3d:pos x="0" y="0" z="6982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219" d="1000000"/>
                    <am3d:preTrans dx="-9" dy="-12081140" dz="17"/>
                    <am3d:scale>
                      <am3d:sx n="1000000" d="1000000"/>
                      <am3d:sy n="1000000" d="1000000"/>
                      <am3d:sz n="1000000" d="1000000"/>
                    </am3d:scale>
                    <am3d:rot ax="422092" ay="1497534" az="1788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F12E241-5EEF-93B5-E4B3-A9E58E019F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878" y="5246614"/>
                <a:ext cx="3112243" cy="35035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01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27EC-BDF5-C7E8-D517-740F0B81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3B68341-E60D-33B3-590E-56FBF28B8EA7}"/>
              </a:ext>
            </a:extLst>
          </p:cNvPr>
          <p:cNvSpPr txBox="1"/>
          <p:nvPr/>
        </p:nvSpPr>
        <p:spPr>
          <a:xfrm>
            <a:off x="267300" y="472271"/>
            <a:ext cx="894155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6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Pourquoi le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6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est essentiel pour une </a:t>
            </a:r>
            <a:r>
              <a:rPr lang="fr-FR" sz="60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"Entreprise Engagée"?</a:t>
            </a:r>
          </a:p>
        </p:txBody>
      </p:sp>
    </p:spTree>
    <p:extLst>
      <p:ext uri="{BB962C8B-B14F-4D97-AF65-F5344CB8AC3E}">
        <p14:creationId xmlns:p14="http://schemas.microsoft.com/office/powerpoint/2010/main" val="1474070223"/>
      </p:ext>
    </p:extLst>
  </p:cSld>
  <p:clrMapOvr>
    <a:masterClrMapping/>
  </p:clrMapOvr>
  <p:transition spd="med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1805B68-A70E-25FA-615B-09010656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B898B3A-B4EA-A91D-B11E-4D2657D03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51486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0FB7FDD1-60D4-C567-0776-0FAD652E61D2}"/>
              </a:ext>
            </a:extLst>
          </p:cNvPr>
          <p:cNvSpPr txBox="1">
            <a:spLocks/>
          </p:cNvSpPr>
          <p:nvPr/>
        </p:nvSpPr>
        <p:spPr>
          <a:xfrm>
            <a:off x="2176292" y="1707950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AE30A20-ED7F-C04F-5585-BE546E915B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1779928"/>
                  </p:ext>
                </p:extLst>
              </p:nvPr>
            </p:nvGraphicFramePr>
            <p:xfrm>
              <a:off x="2983179" y="2232061"/>
              <a:ext cx="3053880" cy="26615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53880" cy="2661536"/>
                    </a:xfrm>
                    <a:prstGeom prst="rect">
                      <a:avLst/>
                    </a:prstGeom>
                  </am3d:spPr>
                  <am3d:camera>
                    <am3d:pos x="0" y="0" z="6982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219" d="1000000"/>
                    <am3d:preTrans dx="-9" dy="-12081140" dz="1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AE30A20-ED7F-C04F-5585-BE546E915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9" y="2232061"/>
                <a:ext cx="3053880" cy="2661536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19E1988-F1AB-AF5C-15CF-B7F460A48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301" y="-13750"/>
            <a:ext cx="3451345" cy="51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E345C1F-9C0F-7A68-92DB-88531AD46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D522740D-9BB6-F47A-8911-1FD935F772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400" b="1" dirty="0"/>
              <a:t>Cas d'Usage </a:t>
            </a:r>
            <a:r>
              <a:rPr lang="fr-MA" sz="44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A76BE6E-C6C7-EFDD-84B2-9F59C1BCF72B}"/>
              </a:ext>
            </a:extLst>
          </p:cNvPr>
          <p:cNvSpPr txBox="1">
            <a:spLocks/>
          </p:cNvSpPr>
          <p:nvPr/>
        </p:nvSpPr>
        <p:spPr>
          <a:xfrm>
            <a:off x="371852" y="845689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E6B7583E-9776-DAEB-E0B8-91CE3564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01" y="-13750"/>
            <a:ext cx="3451345" cy="5177018"/>
          </a:xfrm>
          <a:prstGeom prst="rect">
            <a:avLst/>
          </a:prstGeom>
        </p:spPr>
      </p:pic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54885943-CA55-6212-C642-D8DDFD8F1C09}"/>
              </a:ext>
            </a:extLst>
          </p:cNvPr>
          <p:cNvSpPr txBox="1">
            <a:spLocks/>
          </p:cNvSpPr>
          <p:nvPr/>
        </p:nvSpPr>
        <p:spPr>
          <a:xfrm>
            <a:off x="2238173" y="5143500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91C908C-164D-BEA8-A0C6-8635A3B542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463396"/>
                  </p:ext>
                </p:extLst>
              </p:nvPr>
            </p:nvGraphicFramePr>
            <p:xfrm>
              <a:off x="3015878" y="5246614"/>
              <a:ext cx="3112243" cy="35035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2243" cy="3503529"/>
                    </a:xfrm>
                    <a:prstGeom prst="rect">
                      <a:avLst/>
                    </a:prstGeom>
                  </am3d:spPr>
                  <am3d:camera>
                    <am3d:pos x="0" y="0" z="6982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219" d="1000000"/>
                    <am3d:preTrans dx="-9" dy="-12081140" dz="17"/>
                    <am3d:scale>
                      <am3d:sx n="1000000" d="1000000"/>
                      <am3d:sy n="1000000" d="1000000"/>
                      <am3d:sz n="1000000" d="1000000"/>
                    </am3d:scale>
                    <am3d:rot ax="422092" ay="1497534" az="1788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91C908C-164D-BEA8-A0C6-8635A3B54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878" y="5246614"/>
                <a:ext cx="3112243" cy="35035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80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08A24D1-5BDD-B717-7ACF-0268449D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CAB3F010-20B9-B288-3BF0-C6A82319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21" y="-1"/>
            <a:ext cx="3545088" cy="53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7E6C491-A643-0284-554F-67D037E4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2AED336F-0098-0AB5-9528-5D54C6B3E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7" y="0"/>
            <a:ext cx="8024445" cy="120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9864BF2-0C46-905E-933C-2B368105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B625F4D-0CE1-33F1-51E4-1F1B8547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9" y="-1301155"/>
            <a:ext cx="8349325" cy="125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190DD1-5CE0-D8C1-7AFB-C3E831B7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D016BD85-05C1-CB5E-8EA8-8AAD4732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88" y="-2877444"/>
            <a:ext cx="5598474" cy="83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0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8923F5E-22FF-C8D1-0E53-4D1992C5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6BF8B95-4EFC-3FFF-61CB-D8127BA9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607"/>
            <a:ext cx="9301340" cy="139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C530EC65-ABBA-3BF4-6563-5CDF8A90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D6406A5-B282-E6E7-4DE0-83744EAB8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43" y="11610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4400" b="1" dirty="0"/>
              <a:t>Cas d'Usage </a:t>
            </a:r>
            <a:r>
              <a:rPr lang="fr-MA" sz="44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FC70EC31-407E-9024-24BD-851336899F66}"/>
              </a:ext>
            </a:extLst>
          </p:cNvPr>
          <p:cNvSpPr txBox="1">
            <a:spLocks/>
          </p:cNvSpPr>
          <p:nvPr/>
        </p:nvSpPr>
        <p:spPr>
          <a:xfrm>
            <a:off x="371852" y="845689"/>
            <a:ext cx="479141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200" b="1" dirty="0"/>
              <a:t>Architecture Banque  </a:t>
            </a:r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39C6116-3DC8-CEFD-172B-11874DD9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01" y="-13750"/>
            <a:ext cx="3451345" cy="5177018"/>
          </a:xfrm>
          <a:prstGeom prst="rect">
            <a:avLst/>
          </a:prstGeom>
        </p:spPr>
      </p:pic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39A5A6A3-4DEB-0EC4-A64C-0A7F2545503F}"/>
              </a:ext>
            </a:extLst>
          </p:cNvPr>
          <p:cNvSpPr txBox="1">
            <a:spLocks/>
          </p:cNvSpPr>
          <p:nvPr/>
        </p:nvSpPr>
        <p:spPr>
          <a:xfrm>
            <a:off x="1770797" y="5455294"/>
            <a:ext cx="541737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3200" b="1" dirty="0"/>
              <a:t>Architecture Santé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772E10F-361C-A8FD-38A6-BB56C1788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5099530"/>
                  </p:ext>
                </p:extLst>
              </p:nvPr>
            </p:nvGraphicFramePr>
            <p:xfrm>
              <a:off x="3825813" y="6240789"/>
              <a:ext cx="1492373" cy="24239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92373" cy="2423919"/>
                    </a:xfrm>
                    <a:prstGeom prst="rect">
                      <a:avLst/>
                    </a:prstGeom>
                  </am3d:spPr>
                  <am3d:camera>
                    <am3d:pos x="0" y="0" z="6892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72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39212" ay="3513468" az="63765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744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772E10F-361C-A8FD-38A6-BB56C1788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813" y="6240789"/>
                <a:ext cx="1492373" cy="2423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03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67AA00F-4AE5-B999-56AA-8ED9D317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2818443-F749-AD0C-ED4B-EB2A2AF53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514861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Cas d'Usage </a:t>
            </a:r>
            <a:r>
              <a:rPr lang="fr-MA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4E6FD8D3-C7BE-D0EE-842C-AD42D6A65D09}"/>
              </a:ext>
            </a:extLst>
          </p:cNvPr>
          <p:cNvSpPr txBox="1">
            <a:spLocks/>
          </p:cNvSpPr>
          <p:nvPr/>
        </p:nvSpPr>
        <p:spPr>
          <a:xfrm>
            <a:off x="1770791" y="1768561"/>
            <a:ext cx="5417375" cy="104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3200" b="1" dirty="0"/>
              <a:t>Architecture Santé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7451966-0A63-8283-8962-AD8B425C04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529770"/>
                  </p:ext>
                </p:extLst>
              </p:nvPr>
            </p:nvGraphicFramePr>
            <p:xfrm>
              <a:off x="3388551" y="2554056"/>
              <a:ext cx="2366886" cy="242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6886" cy="2423920"/>
                    </a:xfrm>
                    <a:prstGeom prst="rect">
                      <a:avLst/>
                    </a:prstGeom>
                  </am3d:spPr>
                  <am3d:camera>
                    <am3d:pos x="0" y="0" z="6892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72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06294" ay="612016" az="-107478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74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7451966-0A63-8283-8962-AD8B425C0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8551" y="2554056"/>
                <a:ext cx="2366886" cy="24239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0F911BD8-049B-92CB-4885-0F78F677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733" y="0"/>
            <a:ext cx="6813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A4F3D5-710E-8D5B-D3BC-EDA6C496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0C500916-C894-8FEA-DC7E-5FC6FD70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33" y="0"/>
            <a:ext cx="6813467" cy="5143500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3306E48-F8B1-FC95-5052-F32AE0DC739D}"/>
              </a:ext>
            </a:extLst>
          </p:cNvPr>
          <p:cNvSpPr txBox="1">
            <a:spLocks/>
          </p:cNvSpPr>
          <p:nvPr/>
        </p:nvSpPr>
        <p:spPr>
          <a:xfrm>
            <a:off x="127000" y="974394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1D9EFBAB-90FF-4FDF-0F1C-E0FE4631C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" y="336961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18825FC-D33F-063A-CC82-C64BD0CDA3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0483739"/>
                  </p:ext>
                </p:extLst>
              </p:nvPr>
            </p:nvGraphicFramePr>
            <p:xfrm>
              <a:off x="4030877" y="5143500"/>
              <a:ext cx="2461941" cy="24999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61941" cy="2499963"/>
                    </a:xfrm>
                    <a:prstGeom prst="rect">
                      <a:avLst/>
                    </a:prstGeom>
                  </am3d:spPr>
                  <am3d:camera>
                    <am3d:pos x="0" y="0" z="6892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72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247809" ay="1681105" az="-94010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744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18825FC-D33F-063A-CC82-C64BD0CDA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0877" y="5143500"/>
                <a:ext cx="2461941" cy="2499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4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F527E-9569-6DAB-986B-D00C0403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C67FBC-BC66-36C7-954A-B8595A08275B}"/>
              </a:ext>
            </a:extLst>
          </p:cNvPr>
          <p:cNvSpPr/>
          <p:nvPr/>
        </p:nvSpPr>
        <p:spPr>
          <a:xfrm>
            <a:off x="2057864" y="689775"/>
            <a:ext cx="5230719" cy="4453725"/>
          </a:xfrm>
          <a:custGeom>
            <a:avLst/>
            <a:gdLst/>
            <a:ahLst/>
            <a:cxnLst/>
            <a:rect l="l" t="t" r="r" b="b"/>
            <a:pathLst>
              <a:path w="9701309" h="8578328">
                <a:moveTo>
                  <a:pt x="0" y="0"/>
                </a:moveTo>
                <a:lnTo>
                  <a:pt x="9701308" y="0"/>
                </a:lnTo>
                <a:lnTo>
                  <a:pt x="9701308" y="8578328"/>
                </a:lnTo>
                <a:lnTo>
                  <a:pt x="0" y="85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25132FD-1C29-C2A2-93A5-1AB348AA7205}"/>
              </a:ext>
            </a:extLst>
          </p:cNvPr>
          <p:cNvSpPr txBox="1"/>
          <p:nvPr/>
        </p:nvSpPr>
        <p:spPr>
          <a:xfrm>
            <a:off x="202449" y="212867"/>
            <a:ext cx="89415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24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Pourquoi le </a:t>
            </a:r>
            <a:r>
              <a:rPr lang="fr-FR" sz="2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Middleware</a:t>
            </a:r>
            <a:r>
              <a:rPr lang="fr-FR" sz="24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est essentiel pour une </a:t>
            </a:r>
            <a:r>
              <a:rPr lang="fr-FR" sz="2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"Entreprise Engagée"?</a:t>
            </a:r>
          </a:p>
        </p:txBody>
      </p:sp>
    </p:spTree>
    <p:extLst>
      <p:ext uri="{BB962C8B-B14F-4D97-AF65-F5344CB8AC3E}">
        <p14:creationId xmlns:p14="http://schemas.microsoft.com/office/powerpoint/2010/main" val="49684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E75617FF-47AA-C6A5-0994-06B47022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CFEF5898-C906-24E0-2D0A-B38794D4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897" y="0"/>
            <a:ext cx="12136230" cy="9161664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3C93A525-CC4F-5A8E-F8F5-CD966EBD0E86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A8B7EE2-7D05-FA17-830D-32A088906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18979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B4662ACF-1BF7-2D66-FFD4-D6A2B5D4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B67547EE-4491-3385-F619-5449C8CC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14" y="-831520"/>
            <a:ext cx="9285628" cy="7009739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DDCB8AD2-171E-3996-28BA-A4BE103DE1BA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C2D3F54-FA61-80B2-26A1-0C8073511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286380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BDD4054-ADD6-765C-261B-38932D4A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946FDC87-DDCC-AE1B-18E1-C2B3AEBB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754" y="-3220485"/>
            <a:ext cx="11136136" cy="8406691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4D727440-EE24-7A93-89F8-0F6CF4D6A1D1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73563A8-E1AD-92D0-61C9-D2990EFA0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174924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1268306-7D17-202E-58EB-D4B65C0F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93D8C64C-BB1A-6A87-0740-E1095D0A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26479"/>
            <a:ext cx="11136136" cy="8406691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2D763D7-335C-27A1-357A-9239268753BE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45BD4A7F-9828-7FAB-A91D-4FBB872C3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348874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C77710B9-A9D2-706F-D941-DF59919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E2C50180-BB12-3FBA-FF1F-3C57AE7A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02934" y="503272"/>
            <a:ext cx="15204682" cy="11478045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0E746899-D414-671D-8EDA-AB5C00B02E46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D87288FE-1E16-902E-8BBE-B04207CAC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</p:spTree>
    <p:extLst>
      <p:ext uri="{BB962C8B-B14F-4D97-AF65-F5344CB8AC3E}">
        <p14:creationId xmlns:p14="http://schemas.microsoft.com/office/powerpoint/2010/main" val="272412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68DCC18-A6B2-4813-FC6D-9944BF59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201B907B-382F-2FD9-75F7-61AE3C78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14" y="-831520"/>
            <a:ext cx="9285628" cy="7009739"/>
          </a:xfrm>
          <a:prstGeom prst="rect">
            <a:avLst/>
          </a:prstGeom>
        </p:spPr>
      </p:pic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58E98901-1722-7BBD-652F-E8769E316B29}"/>
              </a:ext>
            </a:extLst>
          </p:cNvPr>
          <p:cNvSpPr txBox="1">
            <a:spLocks/>
          </p:cNvSpPr>
          <p:nvPr/>
        </p:nvSpPr>
        <p:spPr>
          <a:xfrm>
            <a:off x="-4131734" y="982861"/>
            <a:ext cx="4791415" cy="63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b="1" dirty="0"/>
              <a:t>Architecture Banque  </a:t>
            </a:r>
          </a:p>
        </p:txBody>
      </p:sp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8C25EDD-123B-EE6F-44D0-FBDED9F749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31734" y="345428"/>
            <a:ext cx="8890048" cy="63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200" b="1" dirty="0"/>
              <a:t>Cas d'Usage </a:t>
            </a:r>
            <a:r>
              <a:rPr lang="fr-MA" sz="3200" b="1" dirty="0">
                <a:solidFill>
                  <a:schemeClr val="lt2"/>
                </a:solidFill>
              </a:rPr>
              <a:t>Réels</a:t>
            </a: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50B68AFB-FD85-C65E-7401-3A2083C577FD}"/>
              </a:ext>
            </a:extLst>
          </p:cNvPr>
          <p:cNvSpPr txBox="1">
            <a:spLocks/>
          </p:cNvSpPr>
          <p:nvPr/>
        </p:nvSpPr>
        <p:spPr>
          <a:xfrm>
            <a:off x="-8784214" y="1606232"/>
            <a:ext cx="8923914" cy="168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5400" b="1" dirty="0">
                <a:solidFill>
                  <a:schemeClr val="lt2"/>
                </a:solidFill>
              </a:rPr>
              <a:t>SOA </a:t>
            </a:r>
            <a:r>
              <a:rPr lang="fr-FR" sz="5400" b="1" dirty="0"/>
              <a:t>vs </a:t>
            </a:r>
            <a:r>
              <a:rPr lang="fr-FR" sz="5400" b="1" dirty="0" err="1">
                <a:solidFill>
                  <a:schemeClr val="lt2"/>
                </a:solidFill>
              </a:rPr>
              <a:t>Microservices</a:t>
            </a:r>
            <a:r>
              <a:rPr lang="fr-FR" sz="5400" b="1" dirty="0"/>
              <a:t> </a:t>
            </a:r>
            <a:r>
              <a:rPr lang="fr-FR" sz="4800" b="1" dirty="0"/>
              <a:t>Comparaison Technique</a:t>
            </a:r>
            <a:endParaRPr lang="fr-MA" sz="54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476222B3-8972-41EF-57EF-1AEAE13B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58EA79B2-17BE-4696-9179-77CAA72DA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6" y="1606232"/>
            <a:ext cx="8923914" cy="1683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5400" b="1" dirty="0">
                <a:solidFill>
                  <a:schemeClr val="lt2"/>
                </a:solidFill>
              </a:rPr>
              <a:t>SOA </a:t>
            </a:r>
            <a:r>
              <a:rPr lang="fr-FR" sz="5400" b="1" dirty="0"/>
              <a:t>vs </a:t>
            </a:r>
            <a:r>
              <a:rPr lang="fr-FR" sz="5400" b="1" dirty="0" err="1">
                <a:solidFill>
                  <a:schemeClr val="lt2"/>
                </a:solidFill>
              </a:rPr>
              <a:t>Microservices</a:t>
            </a:r>
            <a:r>
              <a:rPr lang="fr-FR" sz="5400" b="1" dirty="0"/>
              <a:t> </a:t>
            </a:r>
            <a:r>
              <a:rPr lang="fr-FR" sz="4800" b="1" dirty="0"/>
              <a:t>Comparaison Technique</a:t>
            </a:r>
            <a:endParaRPr lang="fr-MA" sz="5400" b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1BC609C9-5AAD-BECF-CD55-4D94A68FA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D63D7B5-6FE8-FC21-6E03-990C93606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096933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b="1" dirty="0">
                <a:solidFill>
                  <a:schemeClr val="lt2"/>
                </a:solidFill>
              </a:rPr>
              <a:t>SOA </a:t>
            </a:r>
            <a:r>
              <a:rPr lang="fr-FR" sz="2800" b="1" dirty="0"/>
              <a:t>vs </a:t>
            </a:r>
            <a:r>
              <a:rPr lang="fr-FR" sz="2800" b="1" dirty="0" err="1">
                <a:solidFill>
                  <a:schemeClr val="lt2"/>
                </a:solidFill>
              </a:rPr>
              <a:t>Microservices</a:t>
            </a:r>
            <a:endParaRPr lang="fr-MA" sz="2800" b="1" dirty="0">
              <a:solidFill>
                <a:schemeClr val="lt2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1FF2B7-5D04-D9FF-5445-59AE0FD5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208501" y="550170"/>
            <a:ext cx="8726998" cy="45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FF409B2-9A56-8CF2-5011-8B4991373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7B599B-1DBA-ED0B-2709-568EF516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2631026" y="-463550"/>
            <a:ext cx="11533705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3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09537C1-DD9C-9E02-0EFB-B7FAF018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48B68E-D5F6-9D7C-8DF3-AB32DF24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-4243908" y="-463550"/>
            <a:ext cx="11533705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2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1D32-6D4F-0B8C-F304-E95602EFB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1A63D80-0745-4025-A14F-F66445C4793F}"/>
              </a:ext>
            </a:extLst>
          </p:cNvPr>
          <p:cNvSpPr txBox="1"/>
          <p:nvPr/>
        </p:nvSpPr>
        <p:spPr>
          <a:xfrm>
            <a:off x="202449" y="337995"/>
            <a:ext cx="894155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30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Problématiques d'Intégration (A2A, B2B, IAI)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3ADDB23D-E1C4-5F09-156B-9B797CDF06EB}"/>
              </a:ext>
            </a:extLst>
          </p:cNvPr>
          <p:cNvSpPr/>
          <p:nvPr/>
        </p:nvSpPr>
        <p:spPr>
          <a:xfrm>
            <a:off x="99552" y="1049153"/>
            <a:ext cx="8944896" cy="3888606"/>
          </a:xfrm>
          <a:custGeom>
            <a:avLst/>
            <a:gdLst/>
            <a:ahLst/>
            <a:cxnLst/>
            <a:rect l="l" t="t" r="r" b="b"/>
            <a:pathLst>
              <a:path w="16252405" h="7653572">
                <a:moveTo>
                  <a:pt x="0" y="0"/>
                </a:moveTo>
                <a:lnTo>
                  <a:pt x="16252405" y="0"/>
                </a:lnTo>
                <a:lnTo>
                  <a:pt x="16252405" y="7653572"/>
                </a:lnTo>
                <a:lnTo>
                  <a:pt x="0" y="765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1" t="-7572" r="-2062" b="-5868"/>
            </a:stretch>
          </a:blipFill>
        </p:spPr>
      </p:sp>
    </p:spTree>
    <p:extLst>
      <p:ext uri="{BB962C8B-B14F-4D97-AF65-F5344CB8AC3E}">
        <p14:creationId xmlns:p14="http://schemas.microsoft.com/office/powerpoint/2010/main" val="206925744"/>
      </p:ext>
    </p:extLst>
  </p:cSld>
  <p:clrMapOvr>
    <a:masterClrMapping/>
  </p:clrMapOvr>
  <p:transition spd="med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6EB21CE0-7FD7-4D84-BA4B-6F4A6A68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6504E6-EA79-D270-7A25-EDF4F87F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-27258" y="150996"/>
            <a:ext cx="9198516" cy="4841507"/>
          </a:xfrm>
          <a:prstGeom prst="rect">
            <a:avLst/>
          </a:prstGeom>
        </p:spPr>
      </p:pic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D7BB169-26BF-B967-3A14-5EEEB188AA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5"/>
          <a:stretch>
            <a:fillRect/>
          </a:stretch>
        </p:blipFill>
        <p:spPr>
          <a:xfrm>
            <a:off x="1389436" y="-5918200"/>
            <a:ext cx="6365128" cy="5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66CAAF0-FB45-E25F-49CE-1DFEEB04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3DB700-389E-581B-7796-F94BA724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-7704307" y="-6944587"/>
            <a:ext cx="32156600" cy="16925166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B72B456-5C23-2E3A-F256-0380CAB78E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5"/>
          <a:stretch>
            <a:fillRect/>
          </a:stretch>
        </p:blipFill>
        <p:spPr>
          <a:xfrm>
            <a:off x="1389436" y="0"/>
            <a:ext cx="6365128" cy="5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9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7A8F331-9CE3-4F30-4D72-4091C537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07B0DA-3CD5-540C-D392-1BEF7A8E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0" y="-2278029"/>
            <a:ext cx="11238662" cy="5915309"/>
          </a:xfrm>
          <a:prstGeom prst="rect">
            <a:avLst/>
          </a:prstGeom>
        </p:spPr>
      </p:pic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BBC3BD2-3688-669C-515C-37EF4E12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5"/>
          <a:stretch>
            <a:fillRect/>
          </a:stretch>
        </p:blipFill>
        <p:spPr>
          <a:xfrm>
            <a:off x="1389436" y="-5918200"/>
            <a:ext cx="6365128" cy="5114188"/>
          </a:xfrm>
          <a:prstGeom prst="rect">
            <a:avLst/>
          </a:prstGeom>
        </p:spPr>
      </p:pic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7BE6938C-C34E-27E3-2087-0A1ED474F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34648" y="1182899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L'Économie des </a:t>
            </a:r>
            <a:r>
              <a:rPr lang="fr-MA" b="1" dirty="0">
                <a:solidFill>
                  <a:schemeClr val="lt2"/>
                </a:solidFill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230886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44EC578-263E-7F76-1C60-5D2B71D3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34D5959-6D8F-F411-5967-3AD89772D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552" y="1182899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L'Économie des </a:t>
            </a:r>
            <a:r>
              <a:rPr lang="fr-MA" b="1" dirty="0">
                <a:solidFill>
                  <a:schemeClr val="lt2"/>
                </a:solidFill>
              </a:rPr>
              <a:t>APIs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99890F-77C7-66F4-46F1-45CCCC02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3624"/>
          <a:stretch>
            <a:fillRect/>
          </a:stretch>
        </p:blipFill>
        <p:spPr>
          <a:xfrm>
            <a:off x="0" y="-6113429"/>
            <a:ext cx="11238662" cy="5915309"/>
          </a:xfrm>
          <a:prstGeom prst="rect">
            <a:avLst/>
          </a:prstGeom>
        </p:spPr>
      </p:pic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B869B970-2FA2-7D64-D4C2-DAD40AC6A4F0}"/>
              </a:ext>
            </a:extLst>
          </p:cNvPr>
          <p:cNvSpPr txBox="1">
            <a:spLocks/>
          </p:cNvSpPr>
          <p:nvPr/>
        </p:nvSpPr>
        <p:spPr>
          <a:xfrm>
            <a:off x="-9769733" y="183833"/>
            <a:ext cx="43519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600" b="1"/>
              <a:t>L’</a:t>
            </a:r>
            <a:r>
              <a:rPr lang="fr-MA" sz="3600" b="1">
                <a:solidFill>
                  <a:schemeClr val="lt2"/>
                </a:solidFill>
              </a:rPr>
              <a:t>API </a:t>
            </a:r>
            <a:r>
              <a:rPr lang="fr-MA" sz="360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479993CB-7D05-C341-8B82-44E9AC373597}"/>
              </a:ext>
            </a:extLst>
          </p:cNvPr>
          <p:cNvSpPr txBox="1">
            <a:spLocks/>
          </p:cNvSpPr>
          <p:nvPr/>
        </p:nvSpPr>
        <p:spPr>
          <a:xfrm>
            <a:off x="-15279576" y="83820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54D0F41D-ABBC-C1CD-717C-A33D7EBCC3D5}"/>
              </a:ext>
            </a:extLst>
          </p:cNvPr>
          <p:cNvSpPr txBox="1">
            <a:spLocks/>
          </p:cNvSpPr>
          <p:nvPr/>
        </p:nvSpPr>
        <p:spPr>
          <a:xfrm>
            <a:off x="-27167742" y="4436133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</p:spTree>
    <p:extLst>
      <p:ext uri="{BB962C8B-B14F-4D97-AF65-F5344CB8AC3E}">
        <p14:creationId xmlns:p14="http://schemas.microsoft.com/office/powerpoint/2010/main" val="228847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86C252B2-7517-4C39-18A3-1C2FAE88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490228D8-D01B-C84E-9064-777371F1A8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953" y="183833"/>
            <a:ext cx="4351914" cy="654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3600" b="1" dirty="0"/>
              <a:t>L’</a:t>
            </a:r>
            <a:r>
              <a:rPr lang="fr-MA" sz="3600" b="1" dirty="0">
                <a:solidFill>
                  <a:schemeClr val="lt2"/>
                </a:solidFill>
              </a:rPr>
              <a:t>API </a:t>
            </a:r>
            <a:r>
              <a:rPr lang="fr-MA" sz="3600" dirty="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B330AA15-2BAD-6640-E921-2657CE69FBA1}"/>
              </a:ext>
            </a:extLst>
          </p:cNvPr>
          <p:cNvSpPr txBox="1">
            <a:spLocks/>
          </p:cNvSpPr>
          <p:nvPr/>
        </p:nvSpPr>
        <p:spPr>
          <a:xfrm>
            <a:off x="253953" y="83820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pic>
        <p:nvPicPr>
          <p:cNvPr id="1026" name="Picture 2" descr="Stripe Inc Logo, symbol, meaning, history, PNG, brand">
            <a:extLst>
              <a:ext uri="{FF2B5EF4-FFF2-40B4-BE49-F238E27FC236}">
                <a16:creationId xmlns:a16="http://schemas.microsoft.com/office/drawing/2014/main" id="{810B32BA-AB19-011E-09B8-74AA55E54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r="21973"/>
          <a:stretch>
            <a:fillRect/>
          </a:stretch>
        </p:blipFill>
        <p:spPr bwMode="auto">
          <a:xfrm>
            <a:off x="160820" y="1878542"/>
            <a:ext cx="1280987" cy="12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1D8D2-929A-D350-EEF3-3F42C94D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4" y="2032065"/>
            <a:ext cx="3156931" cy="9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34BBE0-80FD-B758-79DA-486A3A67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62" y="2038827"/>
            <a:ext cx="1820218" cy="10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30DB8A-F951-B2FE-9DA8-4CCE059C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67" y="1878542"/>
            <a:ext cx="1277724" cy="12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0E1B8764-5D3C-AFCC-A043-B728E3736C37}"/>
              </a:ext>
            </a:extLst>
          </p:cNvPr>
          <p:cNvSpPr txBox="1">
            <a:spLocks/>
          </p:cNvSpPr>
          <p:nvPr/>
        </p:nvSpPr>
        <p:spPr>
          <a:xfrm>
            <a:off x="137378" y="3126340"/>
            <a:ext cx="1447847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Paiement</a:t>
            </a:r>
          </a:p>
          <a:p>
            <a:pPr algn="ctr"/>
            <a:r>
              <a:rPr lang="fr-MA" sz="2000" dirty="0"/>
              <a:t>$Billions</a:t>
            </a:r>
          </a:p>
        </p:txBody>
      </p:sp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3A2FEBCA-4B68-A1E3-9F4B-417FD3747BDB}"/>
              </a:ext>
            </a:extLst>
          </p:cNvPr>
          <p:cNvSpPr txBox="1">
            <a:spLocks/>
          </p:cNvSpPr>
          <p:nvPr/>
        </p:nvSpPr>
        <p:spPr>
          <a:xfrm>
            <a:off x="2236030" y="3094012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Communication</a:t>
            </a:r>
          </a:p>
          <a:p>
            <a:pPr algn="ctr"/>
            <a:r>
              <a:rPr lang="fr-MA" sz="2000" dirty="0"/>
              <a:t>$Millions</a:t>
            </a: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715BF582-26E7-52BE-CD1C-6F4C3864CC94}"/>
              </a:ext>
            </a:extLst>
          </p:cNvPr>
          <p:cNvSpPr txBox="1">
            <a:spLocks/>
          </p:cNvSpPr>
          <p:nvPr/>
        </p:nvSpPr>
        <p:spPr>
          <a:xfrm>
            <a:off x="4787903" y="3117081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Cloud</a:t>
            </a:r>
          </a:p>
          <a:p>
            <a:pPr algn="ctr"/>
            <a:r>
              <a:rPr lang="fr-MA" sz="2000" dirty="0"/>
              <a:t>Services</a:t>
            </a: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5FACAD84-F899-7EBA-17BE-82AC5AC45979}"/>
              </a:ext>
            </a:extLst>
          </p:cNvPr>
          <p:cNvSpPr txBox="1">
            <a:spLocks/>
          </p:cNvSpPr>
          <p:nvPr/>
        </p:nvSpPr>
        <p:spPr>
          <a:xfrm>
            <a:off x="6799861" y="3117081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 err="1"/>
              <a:t>Maps</a:t>
            </a:r>
            <a:endParaRPr lang="fr-MA" sz="2000" dirty="0"/>
          </a:p>
          <a:p>
            <a:pPr algn="ctr"/>
            <a:r>
              <a:rPr lang="fr-MA" sz="2000" dirty="0"/>
              <a:t>Api</a:t>
            </a:r>
          </a:p>
        </p:txBody>
      </p:sp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F07E52D8-487A-B456-1B88-75D90BAD1841}"/>
              </a:ext>
            </a:extLst>
          </p:cNvPr>
          <p:cNvSpPr txBox="1">
            <a:spLocks/>
          </p:cNvSpPr>
          <p:nvPr/>
        </p:nvSpPr>
        <p:spPr>
          <a:xfrm>
            <a:off x="229555" y="4436133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09A721D2-F85A-6F47-4BD2-CBFF43764224}"/>
              </a:ext>
            </a:extLst>
          </p:cNvPr>
          <p:cNvSpPr txBox="1">
            <a:spLocks/>
          </p:cNvSpPr>
          <p:nvPr/>
        </p:nvSpPr>
        <p:spPr>
          <a:xfrm>
            <a:off x="-10134648" y="1182899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b="1" dirty="0"/>
              <a:t>L'Économie des </a:t>
            </a:r>
            <a:r>
              <a:rPr lang="fr-MA" b="1" dirty="0">
                <a:solidFill>
                  <a:schemeClr val="lt2"/>
                </a:solidFill>
              </a:rPr>
              <a:t>APIs</a:t>
            </a:r>
          </a:p>
        </p:txBody>
      </p:sp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0B512A96-216B-C214-1D92-895EF69D0FD6}"/>
              </a:ext>
            </a:extLst>
          </p:cNvPr>
          <p:cNvSpPr txBox="1">
            <a:spLocks/>
          </p:cNvSpPr>
          <p:nvPr/>
        </p:nvSpPr>
        <p:spPr>
          <a:xfrm>
            <a:off x="-9816301" y="1318050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6000" b="1" dirty="0"/>
              <a:t>Rôle du </a:t>
            </a:r>
            <a:r>
              <a:rPr lang="fr-FR" sz="6000" b="1" dirty="0">
                <a:solidFill>
                  <a:schemeClr val="lt2"/>
                </a:solidFill>
              </a:rPr>
              <a:t>Middleware</a:t>
            </a:r>
            <a:r>
              <a:rPr lang="fr-FR" sz="6000" b="1" dirty="0"/>
              <a:t> dans </a:t>
            </a:r>
            <a:r>
              <a:rPr lang="fr-FR" sz="6000" b="1" dirty="0">
                <a:solidFill>
                  <a:schemeClr val="tx1"/>
                </a:solidFill>
              </a:rPr>
              <a:t>l</a:t>
            </a:r>
            <a:r>
              <a:rPr lang="fr-FR" sz="6000" b="1" dirty="0">
                <a:solidFill>
                  <a:schemeClr val="lt2"/>
                </a:solidFill>
              </a:rPr>
              <a:t>'API</a:t>
            </a:r>
            <a:r>
              <a:rPr lang="fr-FR" sz="6000" b="1" dirty="0"/>
              <a:t> Economy</a:t>
            </a:r>
          </a:p>
        </p:txBody>
      </p:sp>
    </p:spTree>
    <p:extLst>
      <p:ext uri="{BB962C8B-B14F-4D97-AF65-F5344CB8AC3E}">
        <p14:creationId xmlns:p14="http://schemas.microsoft.com/office/powerpoint/2010/main" val="24997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79533D4A-96D7-85E8-7E91-85200315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DC2AAFD6-2C07-76FB-8D7B-8478AF774286}"/>
              </a:ext>
            </a:extLst>
          </p:cNvPr>
          <p:cNvSpPr txBox="1">
            <a:spLocks/>
          </p:cNvSpPr>
          <p:nvPr/>
        </p:nvSpPr>
        <p:spPr>
          <a:xfrm>
            <a:off x="516419" y="1318050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6000" b="1" dirty="0"/>
              <a:t>Rôle du </a:t>
            </a:r>
            <a:r>
              <a:rPr lang="fr-FR" sz="6000" b="1" dirty="0">
                <a:solidFill>
                  <a:schemeClr val="lt2"/>
                </a:solidFill>
              </a:rPr>
              <a:t>Middleware</a:t>
            </a:r>
            <a:r>
              <a:rPr lang="fr-FR" sz="6000" b="1" dirty="0"/>
              <a:t> dans </a:t>
            </a:r>
            <a:r>
              <a:rPr lang="fr-FR" sz="6000" b="1" dirty="0">
                <a:solidFill>
                  <a:schemeClr val="tx1"/>
                </a:solidFill>
              </a:rPr>
              <a:t>l</a:t>
            </a:r>
            <a:r>
              <a:rPr lang="fr-FR" sz="6000" b="1" dirty="0">
                <a:solidFill>
                  <a:schemeClr val="lt2"/>
                </a:solidFill>
              </a:rPr>
              <a:t>'API</a:t>
            </a:r>
            <a:r>
              <a:rPr lang="fr-FR" sz="6000" b="1" dirty="0"/>
              <a:t> Economy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AAC4BDE2-0638-A50D-9378-585D0D303390}"/>
              </a:ext>
            </a:extLst>
          </p:cNvPr>
          <p:cNvSpPr txBox="1">
            <a:spLocks/>
          </p:cNvSpPr>
          <p:nvPr/>
        </p:nvSpPr>
        <p:spPr>
          <a:xfrm>
            <a:off x="-9769733" y="183833"/>
            <a:ext cx="43519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3600" b="1"/>
              <a:t>L’</a:t>
            </a:r>
            <a:r>
              <a:rPr lang="fr-MA" sz="3600" b="1">
                <a:solidFill>
                  <a:schemeClr val="lt2"/>
                </a:solidFill>
              </a:rPr>
              <a:t>API </a:t>
            </a:r>
            <a:r>
              <a:rPr lang="fr-MA" sz="360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1F774712-D8B0-56EF-5A65-C1B8107F735A}"/>
              </a:ext>
            </a:extLst>
          </p:cNvPr>
          <p:cNvSpPr txBox="1">
            <a:spLocks/>
          </p:cNvSpPr>
          <p:nvPr/>
        </p:nvSpPr>
        <p:spPr>
          <a:xfrm>
            <a:off x="-15279576" y="83820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sp>
        <p:nvSpPr>
          <p:cNvPr id="4" name="Google Shape;234;p39">
            <a:extLst>
              <a:ext uri="{FF2B5EF4-FFF2-40B4-BE49-F238E27FC236}">
                <a16:creationId xmlns:a16="http://schemas.microsoft.com/office/drawing/2014/main" id="{3DA11B36-6CE3-0D33-23C5-A5F5B376166B}"/>
              </a:ext>
            </a:extLst>
          </p:cNvPr>
          <p:cNvSpPr txBox="1">
            <a:spLocks/>
          </p:cNvSpPr>
          <p:nvPr/>
        </p:nvSpPr>
        <p:spPr>
          <a:xfrm>
            <a:off x="-27167742" y="4436133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24E67D28-3B52-F244-2DF2-43D5A82587B4}"/>
              </a:ext>
            </a:extLst>
          </p:cNvPr>
          <p:cNvSpPr txBox="1">
            <a:spLocks/>
          </p:cNvSpPr>
          <p:nvPr/>
        </p:nvSpPr>
        <p:spPr>
          <a:xfrm>
            <a:off x="253953" y="-5653087"/>
            <a:ext cx="4351914" cy="654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MA" sz="3600" b="1"/>
              <a:t>L’</a:t>
            </a:r>
            <a:r>
              <a:rPr lang="fr-MA" sz="3600" b="1">
                <a:solidFill>
                  <a:schemeClr val="lt2"/>
                </a:solidFill>
              </a:rPr>
              <a:t>API </a:t>
            </a:r>
            <a:r>
              <a:rPr lang="fr-MA" sz="3600"/>
              <a:t>Economy</a:t>
            </a:r>
            <a:endParaRPr lang="fr-MA" sz="3600" b="1" dirty="0">
              <a:solidFill>
                <a:schemeClr val="lt2"/>
              </a:solidFill>
            </a:endParaRP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8FCE084C-A09E-2CE2-3C09-4AAC7BDCE9DE}"/>
              </a:ext>
            </a:extLst>
          </p:cNvPr>
          <p:cNvSpPr txBox="1">
            <a:spLocks/>
          </p:cNvSpPr>
          <p:nvPr/>
        </p:nvSpPr>
        <p:spPr>
          <a:xfrm>
            <a:off x="253953" y="-4998720"/>
            <a:ext cx="7196714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Les APIs comme Produits Monétisables</a:t>
            </a:r>
          </a:p>
        </p:txBody>
      </p:sp>
      <p:pic>
        <p:nvPicPr>
          <p:cNvPr id="7" name="Picture 2" descr="Stripe Inc Logo, symbol, meaning, history, PNG, brand">
            <a:extLst>
              <a:ext uri="{FF2B5EF4-FFF2-40B4-BE49-F238E27FC236}">
                <a16:creationId xmlns:a16="http://schemas.microsoft.com/office/drawing/2014/main" id="{7AE5CC83-B0DB-D0CD-B037-1671C507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r="21973"/>
          <a:stretch>
            <a:fillRect/>
          </a:stretch>
        </p:blipFill>
        <p:spPr bwMode="auto">
          <a:xfrm>
            <a:off x="160820" y="-3958378"/>
            <a:ext cx="1280987" cy="12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C9C8B8F-1A0C-2DBB-4697-0AF9DEAD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4" y="-3804855"/>
            <a:ext cx="3156931" cy="9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7AF47C7-95F3-89FB-E4C9-3141A207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62" y="-3798093"/>
            <a:ext cx="1820218" cy="10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677511C-030E-C40D-C45A-1E4E11D2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67" y="-3958378"/>
            <a:ext cx="1277724" cy="12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34;p39">
            <a:extLst>
              <a:ext uri="{FF2B5EF4-FFF2-40B4-BE49-F238E27FC236}">
                <a16:creationId xmlns:a16="http://schemas.microsoft.com/office/drawing/2014/main" id="{BF44635B-1946-01E9-1311-43D51FB6AAA1}"/>
              </a:ext>
            </a:extLst>
          </p:cNvPr>
          <p:cNvSpPr txBox="1">
            <a:spLocks/>
          </p:cNvSpPr>
          <p:nvPr/>
        </p:nvSpPr>
        <p:spPr>
          <a:xfrm>
            <a:off x="137378" y="-2710580"/>
            <a:ext cx="1447847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Paiement</a:t>
            </a:r>
          </a:p>
          <a:p>
            <a:pPr algn="ctr"/>
            <a:r>
              <a:rPr lang="fr-MA" sz="2000" dirty="0"/>
              <a:t>$Billions</a:t>
            </a:r>
          </a:p>
        </p:txBody>
      </p:sp>
      <p:sp>
        <p:nvSpPr>
          <p:cNvPr id="13" name="Google Shape;234;p39">
            <a:extLst>
              <a:ext uri="{FF2B5EF4-FFF2-40B4-BE49-F238E27FC236}">
                <a16:creationId xmlns:a16="http://schemas.microsoft.com/office/drawing/2014/main" id="{1A8C7636-3C8A-2FA6-878D-6C7A71E88465}"/>
              </a:ext>
            </a:extLst>
          </p:cNvPr>
          <p:cNvSpPr txBox="1">
            <a:spLocks/>
          </p:cNvSpPr>
          <p:nvPr/>
        </p:nvSpPr>
        <p:spPr>
          <a:xfrm>
            <a:off x="2236030" y="-2742908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Communication</a:t>
            </a:r>
          </a:p>
          <a:p>
            <a:pPr algn="ctr"/>
            <a:r>
              <a:rPr lang="fr-MA" sz="2000" dirty="0"/>
              <a:t>$Millions</a:t>
            </a:r>
          </a:p>
        </p:txBody>
      </p:sp>
      <p:sp>
        <p:nvSpPr>
          <p:cNvPr id="14" name="Google Shape;234;p39">
            <a:extLst>
              <a:ext uri="{FF2B5EF4-FFF2-40B4-BE49-F238E27FC236}">
                <a16:creationId xmlns:a16="http://schemas.microsoft.com/office/drawing/2014/main" id="{E9F4F307-B151-2C61-2233-BE42ACD6A0BE}"/>
              </a:ext>
            </a:extLst>
          </p:cNvPr>
          <p:cNvSpPr txBox="1">
            <a:spLocks/>
          </p:cNvSpPr>
          <p:nvPr/>
        </p:nvSpPr>
        <p:spPr>
          <a:xfrm>
            <a:off x="4787903" y="-2719839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/>
              <a:t>Cloud</a:t>
            </a:r>
          </a:p>
          <a:p>
            <a:pPr algn="ctr"/>
            <a:r>
              <a:rPr lang="fr-MA" sz="2000" dirty="0"/>
              <a:t>Services</a:t>
            </a:r>
          </a:p>
        </p:txBody>
      </p:sp>
      <p:sp>
        <p:nvSpPr>
          <p:cNvPr id="15" name="Google Shape;234;p39">
            <a:extLst>
              <a:ext uri="{FF2B5EF4-FFF2-40B4-BE49-F238E27FC236}">
                <a16:creationId xmlns:a16="http://schemas.microsoft.com/office/drawing/2014/main" id="{7A8EC1B8-23E3-D67F-793C-B33F38EFC6E9}"/>
              </a:ext>
            </a:extLst>
          </p:cNvPr>
          <p:cNvSpPr txBox="1">
            <a:spLocks/>
          </p:cNvSpPr>
          <p:nvPr/>
        </p:nvSpPr>
        <p:spPr>
          <a:xfrm>
            <a:off x="6799861" y="-2719839"/>
            <a:ext cx="2579335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2000" dirty="0" err="1"/>
              <a:t>Maps</a:t>
            </a:r>
            <a:endParaRPr lang="fr-MA" sz="2000" dirty="0"/>
          </a:p>
          <a:p>
            <a:pPr algn="ctr"/>
            <a:r>
              <a:rPr lang="fr-MA" sz="2000" dirty="0"/>
              <a:t>Api</a:t>
            </a:r>
          </a:p>
        </p:txBody>
      </p:sp>
      <p:sp>
        <p:nvSpPr>
          <p:cNvPr id="16" name="Google Shape;234;p39">
            <a:extLst>
              <a:ext uri="{FF2B5EF4-FFF2-40B4-BE49-F238E27FC236}">
                <a16:creationId xmlns:a16="http://schemas.microsoft.com/office/drawing/2014/main" id="{2F44AB50-A43A-438B-C776-B78C961A2B4D}"/>
              </a:ext>
            </a:extLst>
          </p:cNvPr>
          <p:cNvSpPr txBox="1">
            <a:spLocks/>
          </p:cNvSpPr>
          <p:nvPr/>
        </p:nvSpPr>
        <p:spPr>
          <a:xfrm>
            <a:off x="137378" y="6341855"/>
            <a:ext cx="8684889" cy="6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400" dirty="0"/>
              <a:t>"L'intégration n'est plus un coût, c'est un actif business"</a:t>
            </a:r>
          </a:p>
        </p:txBody>
      </p:sp>
      <p:sp>
        <p:nvSpPr>
          <p:cNvPr id="17" name="Google Shape;234;p39">
            <a:extLst>
              <a:ext uri="{FF2B5EF4-FFF2-40B4-BE49-F238E27FC236}">
                <a16:creationId xmlns:a16="http://schemas.microsoft.com/office/drawing/2014/main" id="{DCC15CCB-324A-9DCA-ADA1-7A67AFE808BE}"/>
              </a:ext>
            </a:extLst>
          </p:cNvPr>
          <p:cNvSpPr txBox="1">
            <a:spLocks/>
          </p:cNvSpPr>
          <p:nvPr/>
        </p:nvSpPr>
        <p:spPr>
          <a:xfrm>
            <a:off x="-6488877" y="5899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dirty="0"/>
              <a:t>Le Middleware comme Catalyseur</a:t>
            </a:r>
          </a:p>
        </p:txBody>
      </p:sp>
      <p:sp>
        <p:nvSpPr>
          <p:cNvPr id="18" name="Google Shape;234;p39">
            <a:extLst>
              <a:ext uri="{FF2B5EF4-FFF2-40B4-BE49-F238E27FC236}">
                <a16:creationId xmlns:a16="http://schemas.microsoft.com/office/drawing/2014/main" id="{DA111DE2-98AF-E9A9-595A-E0177F727771}"/>
              </a:ext>
            </a:extLst>
          </p:cNvPr>
          <p:cNvSpPr txBox="1">
            <a:spLocks/>
          </p:cNvSpPr>
          <p:nvPr/>
        </p:nvSpPr>
        <p:spPr>
          <a:xfrm>
            <a:off x="807418" y="5695638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600" dirty="0"/>
              <a:t>Middleware = Transformation Business, pas seulement Technique</a:t>
            </a:r>
          </a:p>
        </p:txBody>
      </p:sp>
    </p:spTree>
    <p:extLst>
      <p:ext uri="{BB962C8B-B14F-4D97-AF65-F5344CB8AC3E}">
        <p14:creationId xmlns:p14="http://schemas.microsoft.com/office/powerpoint/2010/main" val="360031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4817C8-DFC7-2A3A-43C7-54C54BD0C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0BFCEDD1-FD2A-92EA-41AF-7CECBD6FBC88}"/>
              </a:ext>
            </a:extLst>
          </p:cNvPr>
          <p:cNvSpPr txBox="1">
            <a:spLocks/>
          </p:cNvSpPr>
          <p:nvPr/>
        </p:nvSpPr>
        <p:spPr>
          <a:xfrm>
            <a:off x="110043" y="1073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b="1" dirty="0"/>
              <a:t>Rôle du </a:t>
            </a:r>
            <a:r>
              <a:rPr lang="fr-FR" sz="2800" b="1" dirty="0">
                <a:solidFill>
                  <a:schemeClr val="lt2"/>
                </a:solidFill>
              </a:rPr>
              <a:t>Middleware</a:t>
            </a:r>
            <a:r>
              <a:rPr lang="fr-FR" sz="2800" b="1" dirty="0"/>
              <a:t> dans </a:t>
            </a:r>
            <a:r>
              <a:rPr lang="fr-FR" sz="2800" b="1" dirty="0">
                <a:solidFill>
                  <a:schemeClr val="tx1"/>
                </a:solidFill>
              </a:rPr>
              <a:t>l</a:t>
            </a:r>
            <a:r>
              <a:rPr lang="fr-FR" sz="2800" b="1" dirty="0">
                <a:solidFill>
                  <a:schemeClr val="lt2"/>
                </a:solidFill>
              </a:rPr>
              <a:t>'API</a:t>
            </a:r>
            <a:r>
              <a:rPr lang="fr-FR" sz="2800" b="1" dirty="0"/>
              <a:t> Economy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F17F0498-509F-5101-CC29-236EE6DA3710}"/>
              </a:ext>
            </a:extLst>
          </p:cNvPr>
          <p:cNvSpPr txBox="1">
            <a:spLocks/>
          </p:cNvSpPr>
          <p:nvPr/>
        </p:nvSpPr>
        <p:spPr>
          <a:xfrm>
            <a:off x="110043" y="5899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dirty="0"/>
              <a:t>Le Middleware comme Catalyseur</a:t>
            </a:r>
          </a:p>
        </p:txBody>
      </p:sp>
      <p:pic>
        <p:nvPicPr>
          <p:cNvPr id="2050" name="Picture 2" descr="Transformation - Free shapes and symbols icons">
            <a:extLst>
              <a:ext uri="{FF2B5EF4-FFF2-40B4-BE49-F238E27FC236}">
                <a16:creationId xmlns:a16="http://schemas.microsoft.com/office/drawing/2014/main" id="{801864D6-7726-1EE5-27F1-D57C40181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0" y="1433991"/>
            <a:ext cx="1534583" cy="15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shield with white border&#10;&#10;AI-generated content may be incorrect.">
            <a:extLst>
              <a:ext uri="{FF2B5EF4-FFF2-40B4-BE49-F238E27FC236}">
                <a16:creationId xmlns:a16="http://schemas.microsoft.com/office/drawing/2014/main" id="{CBEB77FE-4816-6306-211E-5B551D34F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90000" l="9749" r="89972">
                        <a14:foregroundMark x1="53760" y1="10294" x2="53203" y2="8824"/>
                        <a14:foregroundMark x1="52925" y1="90000" x2="52925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890" y="1433990"/>
            <a:ext cx="1620340" cy="1534584"/>
          </a:xfrm>
          <a:prstGeom prst="rect">
            <a:avLst/>
          </a:prstGeom>
        </p:spPr>
      </p:pic>
      <p:pic>
        <p:nvPicPr>
          <p:cNvPr id="6" name="Picture 5" descr="A blue graph with arrow up&#10;&#10;AI-generated content may be incorrect.">
            <a:extLst>
              <a:ext uri="{FF2B5EF4-FFF2-40B4-BE49-F238E27FC236}">
                <a16:creationId xmlns:a16="http://schemas.microsoft.com/office/drawing/2014/main" id="{CCA52CF4-38BC-2807-691A-2C61B8D04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06" b="92754" l="8309" r="89911">
                        <a14:foregroundMark x1="8605" y1="66957" x2="8605" y2="66957"/>
                        <a14:foregroundMark x1="73591" y1="8406" x2="73591" y2="8406"/>
                        <a14:foregroundMark x1="67953" y1="92754" x2="67953" y2="92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8335" y="1347949"/>
            <a:ext cx="1508613" cy="1544426"/>
          </a:xfrm>
          <a:prstGeom prst="rect">
            <a:avLst/>
          </a:prstGeom>
        </p:spPr>
      </p:pic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D3CAAE30-9BFB-03F9-02CF-F5609B4DAC83}"/>
              </a:ext>
            </a:extLst>
          </p:cNvPr>
          <p:cNvSpPr txBox="1">
            <a:spLocks/>
          </p:cNvSpPr>
          <p:nvPr/>
        </p:nvSpPr>
        <p:spPr>
          <a:xfrm>
            <a:off x="76167" y="2968574"/>
            <a:ext cx="2498424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1400" b="1" dirty="0"/>
              <a:t>Standardisation de l'Exposition</a:t>
            </a:r>
          </a:p>
          <a:p>
            <a:pPr algn="ctr"/>
            <a:r>
              <a:rPr lang="fr-MA" sz="1400" dirty="0" err="1"/>
              <a:t>Legacy</a:t>
            </a:r>
            <a:r>
              <a:rPr lang="fr-MA" sz="1400" dirty="0"/>
              <a:t> → APIs uniformes </a:t>
            </a:r>
          </a:p>
        </p:txBody>
      </p:sp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97E22D39-08F7-563A-B9ED-D7CB3E343B19}"/>
              </a:ext>
            </a:extLst>
          </p:cNvPr>
          <p:cNvSpPr txBox="1">
            <a:spLocks/>
          </p:cNvSpPr>
          <p:nvPr/>
        </p:nvSpPr>
        <p:spPr>
          <a:xfrm>
            <a:off x="3244966" y="2968574"/>
            <a:ext cx="2838063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1400" b="1" dirty="0"/>
              <a:t>Masquage de la Complexité</a:t>
            </a:r>
          </a:p>
          <a:p>
            <a:pPr algn="ctr"/>
            <a:r>
              <a:rPr lang="fr-MA" sz="1400" dirty="0"/>
              <a:t>Sécurité, Monitoring, </a:t>
            </a:r>
            <a:r>
              <a:rPr lang="fr-MA" sz="1400" dirty="0" err="1"/>
              <a:t>Routing</a:t>
            </a:r>
            <a:endParaRPr lang="fr-MA" sz="1400" dirty="0"/>
          </a:p>
        </p:txBody>
      </p:sp>
      <p:sp>
        <p:nvSpPr>
          <p:cNvPr id="10" name="Google Shape;234;p39">
            <a:extLst>
              <a:ext uri="{FF2B5EF4-FFF2-40B4-BE49-F238E27FC236}">
                <a16:creationId xmlns:a16="http://schemas.microsoft.com/office/drawing/2014/main" id="{E2673371-E28F-0C18-BA6A-FAAB9EE56E6B}"/>
              </a:ext>
            </a:extLst>
          </p:cNvPr>
          <p:cNvSpPr txBox="1">
            <a:spLocks/>
          </p:cNvSpPr>
          <p:nvPr/>
        </p:nvSpPr>
        <p:spPr>
          <a:xfrm>
            <a:off x="6423609" y="3004191"/>
            <a:ext cx="2838063" cy="84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MA" sz="1400" b="1" dirty="0"/>
              <a:t>Mesure &amp; Monétisation</a:t>
            </a:r>
          </a:p>
          <a:p>
            <a:pPr algn="ctr"/>
            <a:r>
              <a:rPr lang="fr-MA" sz="1400" dirty="0"/>
              <a:t>Analytics, Facturation, Quotas</a:t>
            </a:r>
          </a:p>
          <a:p>
            <a:pPr algn="ctr"/>
            <a:endParaRPr lang="fr-MA" sz="1400" b="1" dirty="0"/>
          </a:p>
        </p:txBody>
      </p:sp>
      <p:sp>
        <p:nvSpPr>
          <p:cNvPr id="11" name="Google Shape;234;p39">
            <a:extLst>
              <a:ext uri="{FF2B5EF4-FFF2-40B4-BE49-F238E27FC236}">
                <a16:creationId xmlns:a16="http://schemas.microsoft.com/office/drawing/2014/main" id="{465A8100-2C23-EF52-EF74-C06A156E7EB3}"/>
              </a:ext>
            </a:extLst>
          </p:cNvPr>
          <p:cNvSpPr txBox="1">
            <a:spLocks/>
          </p:cNvSpPr>
          <p:nvPr/>
        </p:nvSpPr>
        <p:spPr>
          <a:xfrm>
            <a:off x="807418" y="4537398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600" dirty="0"/>
              <a:t>Middleware = Transformation Business, pas seulement Technique</a:t>
            </a:r>
          </a:p>
        </p:txBody>
      </p:sp>
    </p:spTree>
    <p:extLst>
      <p:ext uri="{BB962C8B-B14F-4D97-AF65-F5344CB8AC3E}">
        <p14:creationId xmlns:p14="http://schemas.microsoft.com/office/powerpoint/2010/main" val="185035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567470" y="1511128"/>
            <a:ext cx="8800241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sz="6600" b="1" dirty="0"/>
              <a:t>Conclusion &amp; Perspectives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8006F241-3A91-F582-D1FC-8C1758DB7586}"/>
              </a:ext>
            </a:extLst>
          </p:cNvPr>
          <p:cNvSpPr txBox="1">
            <a:spLocks/>
          </p:cNvSpPr>
          <p:nvPr/>
        </p:nvSpPr>
        <p:spPr>
          <a:xfrm>
            <a:off x="-6488877" y="589916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2800" dirty="0"/>
              <a:t>Le Middleware comme Catalyseur</a:t>
            </a:r>
          </a:p>
        </p:txBody>
      </p:sp>
      <p:sp>
        <p:nvSpPr>
          <p:cNvPr id="3" name="Google Shape;234;p39">
            <a:extLst>
              <a:ext uri="{FF2B5EF4-FFF2-40B4-BE49-F238E27FC236}">
                <a16:creationId xmlns:a16="http://schemas.microsoft.com/office/drawing/2014/main" id="{EACEB12F-A916-5B60-88E8-8B2F5D4F2C8D}"/>
              </a:ext>
            </a:extLst>
          </p:cNvPr>
          <p:cNvSpPr txBox="1">
            <a:spLocks/>
          </p:cNvSpPr>
          <p:nvPr/>
        </p:nvSpPr>
        <p:spPr>
          <a:xfrm>
            <a:off x="807418" y="5695638"/>
            <a:ext cx="7713157" cy="6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1600" dirty="0"/>
              <a:t>Middleware = Transformation Business, pas seulement Technique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4BC864A-4748-B20B-ED3F-FD876AB73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>
            <a:extLst>
              <a:ext uri="{FF2B5EF4-FFF2-40B4-BE49-F238E27FC236}">
                <a16:creationId xmlns:a16="http://schemas.microsoft.com/office/drawing/2014/main" id="{471CCE9B-DD59-4F52-B7E6-D372A745C6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1879" y="162226"/>
            <a:ext cx="8800241" cy="920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/>
              <a:t>Synthèse &amp; Perspectives 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</a:rPr>
              <a:t>Futures</a:t>
            </a:r>
            <a:br>
              <a:rPr lang="fr-FR" sz="2400" b="1" dirty="0"/>
            </a:br>
            <a:r>
              <a:rPr lang="fr-FR" sz="2400" b="1" u="sng" dirty="0"/>
              <a:t>Topologies de Middleware pour l'Entreprise Engagée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2727D-4803-2E6C-0CE3-AFC1C4925DAB}"/>
              </a:ext>
            </a:extLst>
          </p:cNvPr>
          <p:cNvSpPr txBox="1"/>
          <p:nvPr/>
        </p:nvSpPr>
        <p:spPr>
          <a:xfrm>
            <a:off x="171879" y="1739976"/>
            <a:ext cx="21303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Point-</a:t>
            </a:r>
            <a:r>
              <a:rPr lang="fr-FR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à</a:t>
            </a:r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-Point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1B488-460D-0515-8642-505DF337D107}"/>
              </a:ext>
            </a:extLst>
          </p:cNvPr>
          <p:cNvSpPr txBox="1"/>
          <p:nvPr/>
        </p:nvSpPr>
        <p:spPr>
          <a:xfrm>
            <a:off x="2768312" y="1739976"/>
            <a:ext cx="847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ESB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DA38-A707-6F55-530F-BF8B48588FCD}"/>
              </a:ext>
            </a:extLst>
          </p:cNvPr>
          <p:cNvSpPr txBox="1"/>
          <p:nvPr/>
        </p:nvSpPr>
        <p:spPr>
          <a:xfrm>
            <a:off x="4082351" y="1739976"/>
            <a:ext cx="20460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Message Bus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E891E-D04C-3BFC-24C2-2EB37DA1EDDE}"/>
              </a:ext>
            </a:extLst>
          </p:cNvPr>
          <p:cNvSpPr txBox="1"/>
          <p:nvPr/>
        </p:nvSpPr>
        <p:spPr>
          <a:xfrm>
            <a:off x="6796393" y="1752946"/>
            <a:ext cx="2130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lt2"/>
                </a:solidFill>
                <a:latin typeface="Alexandria Medium"/>
                <a:cs typeface="Alexandria Medium"/>
                <a:sym typeface="Alexandria Medium"/>
              </a:rPr>
              <a:t>Service Mesh</a:t>
            </a:r>
            <a:endParaRPr lang="fr-MA" sz="2200" b="1" dirty="0">
              <a:solidFill>
                <a:schemeClr val="lt2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8" name="Google Shape;190;p35">
            <a:extLst>
              <a:ext uri="{FF2B5EF4-FFF2-40B4-BE49-F238E27FC236}">
                <a16:creationId xmlns:a16="http://schemas.microsoft.com/office/drawing/2014/main" id="{0A022E3F-84E0-2388-45F5-D89BD55B32D7}"/>
              </a:ext>
            </a:extLst>
          </p:cNvPr>
          <p:cNvSpPr txBox="1">
            <a:spLocks/>
          </p:cNvSpPr>
          <p:nvPr/>
        </p:nvSpPr>
        <p:spPr>
          <a:xfrm>
            <a:off x="432867" y="2056594"/>
            <a:ext cx="1264595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Simple</a:t>
            </a:r>
          </a:p>
        </p:txBody>
      </p:sp>
      <p:sp>
        <p:nvSpPr>
          <p:cNvPr id="9" name="Google Shape;190;p35">
            <a:extLst>
              <a:ext uri="{FF2B5EF4-FFF2-40B4-BE49-F238E27FC236}">
                <a16:creationId xmlns:a16="http://schemas.microsoft.com/office/drawing/2014/main" id="{74A01A2F-DACA-E975-033F-ED223BB2F942}"/>
              </a:ext>
            </a:extLst>
          </p:cNvPr>
          <p:cNvSpPr txBox="1">
            <a:spLocks/>
          </p:cNvSpPr>
          <p:nvPr/>
        </p:nvSpPr>
        <p:spPr>
          <a:xfrm>
            <a:off x="2563201" y="2056594"/>
            <a:ext cx="1264595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 err="1"/>
              <a:t>Legacy</a:t>
            </a:r>
            <a:endParaRPr lang="fr-FR" sz="2000" dirty="0"/>
          </a:p>
        </p:txBody>
      </p:sp>
      <p:sp>
        <p:nvSpPr>
          <p:cNvPr id="10" name="Google Shape;190;p35">
            <a:extLst>
              <a:ext uri="{FF2B5EF4-FFF2-40B4-BE49-F238E27FC236}">
                <a16:creationId xmlns:a16="http://schemas.microsoft.com/office/drawing/2014/main" id="{83DD9944-1628-92A7-42F9-AFE6283D6E7D}"/>
              </a:ext>
            </a:extLst>
          </p:cNvPr>
          <p:cNvSpPr txBox="1">
            <a:spLocks/>
          </p:cNvSpPr>
          <p:nvPr/>
        </p:nvSpPr>
        <p:spPr>
          <a:xfrm>
            <a:off x="4421210" y="2056594"/>
            <a:ext cx="1264595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Scalable</a:t>
            </a:r>
          </a:p>
        </p:txBody>
      </p:sp>
      <p:sp>
        <p:nvSpPr>
          <p:cNvPr id="11" name="Google Shape;190;p35">
            <a:extLst>
              <a:ext uri="{FF2B5EF4-FFF2-40B4-BE49-F238E27FC236}">
                <a16:creationId xmlns:a16="http://schemas.microsoft.com/office/drawing/2014/main" id="{0DCA11B4-64EF-0DD0-B5CF-2387C769A906}"/>
              </a:ext>
            </a:extLst>
          </p:cNvPr>
          <p:cNvSpPr txBox="1">
            <a:spLocks/>
          </p:cNvSpPr>
          <p:nvPr/>
        </p:nvSpPr>
        <p:spPr>
          <a:xfrm>
            <a:off x="6889196" y="2069564"/>
            <a:ext cx="1944723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Cloud Native</a:t>
            </a:r>
          </a:p>
        </p:txBody>
      </p:sp>
      <p:sp>
        <p:nvSpPr>
          <p:cNvPr id="12" name="Google Shape;190;p35">
            <a:extLst>
              <a:ext uri="{FF2B5EF4-FFF2-40B4-BE49-F238E27FC236}">
                <a16:creationId xmlns:a16="http://schemas.microsoft.com/office/drawing/2014/main" id="{A59F16D9-D3FD-F127-AEDA-B7E79E03B9F9}"/>
              </a:ext>
            </a:extLst>
          </p:cNvPr>
          <p:cNvSpPr txBox="1">
            <a:spLocks/>
          </p:cNvSpPr>
          <p:nvPr/>
        </p:nvSpPr>
        <p:spPr>
          <a:xfrm>
            <a:off x="171878" y="2971045"/>
            <a:ext cx="5710113" cy="71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150000"/>
              </a:lnSpc>
            </a:pPr>
            <a:r>
              <a:rPr lang="fr-MA" sz="2400" b="1" u="sng" dirty="0"/>
              <a:t>Timeline Tendances Futures:</a:t>
            </a:r>
          </a:p>
        </p:txBody>
      </p:sp>
      <p:pic>
        <p:nvPicPr>
          <p:cNvPr id="4098" name="Picture 2" descr="Serverless Icons - Free SVG &amp; PNG Serverless Images - Noun Project">
            <a:extLst>
              <a:ext uri="{FF2B5EF4-FFF2-40B4-BE49-F238E27FC236}">
                <a16:creationId xmlns:a16="http://schemas.microsoft.com/office/drawing/2014/main" id="{61837B92-0D2A-96F3-4030-4F8A559FA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8" b="15096"/>
          <a:stretch>
            <a:fillRect/>
          </a:stretch>
        </p:blipFill>
        <p:spPr bwMode="auto">
          <a:xfrm>
            <a:off x="534304" y="3685787"/>
            <a:ext cx="970241" cy="67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0;p35">
            <a:extLst>
              <a:ext uri="{FF2B5EF4-FFF2-40B4-BE49-F238E27FC236}">
                <a16:creationId xmlns:a16="http://schemas.microsoft.com/office/drawing/2014/main" id="{4A770BFF-D00D-04E1-F601-8B275CEC761D}"/>
              </a:ext>
            </a:extLst>
          </p:cNvPr>
          <p:cNvSpPr txBox="1">
            <a:spLocks/>
          </p:cNvSpPr>
          <p:nvPr/>
        </p:nvSpPr>
        <p:spPr>
          <a:xfrm>
            <a:off x="185499" y="4339620"/>
            <a:ext cx="1705662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 err="1"/>
              <a:t>Serverless</a:t>
            </a:r>
            <a:endParaRPr lang="fr-FR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3EF466-EC91-BAD0-13BF-B773C510C88B}"/>
              </a:ext>
            </a:extLst>
          </p:cNvPr>
          <p:cNvCxnSpPr/>
          <p:nvPr/>
        </p:nvCxnSpPr>
        <p:spPr>
          <a:xfrm>
            <a:off x="1686127" y="4095377"/>
            <a:ext cx="901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dge Computing Icons - Free SVG &amp; PNG Edge Computing Images - Noun Project">
            <a:extLst>
              <a:ext uri="{FF2B5EF4-FFF2-40B4-BE49-F238E27FC236}">
                <a16:creationId xmlns:a16="http://schemas.microsoft.com/office/drawing/2014/main" id="{30BD3090-E56A-76D2-9185-54E3341A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48" y="3535149"/>
            <a:ext cx="817125" cy="8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0;p35">
            <a:extLst>
              <a:ext uri="{FF2B5EF4-FFF2-40B4-BE49-F238E27FC236}">
                <a16:creationId xmlns:a16="http://schemas.microsoft.com/office/drawing/2014/main" id="{3EDA008B-B599-59D9-564B-305B9C197CC6}"/>
              </a:ext>
            </a:extLst>
          </p:cNvPr>
          <p:cNvSpPr txBox="1">
            <a:spLocks/>
          </p:cNvSpPr>
          <p:nvPr/>
        </p:nvSpPr>
        <p:spPr>
          <a:xfrm>
            <a:off x="2358879" y="4209452"/>
            <a:ext cx="1705662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Edge </a:t>
            </a:r>
            <a:r>
              <a:rPr lang="fr-FR" sz="2000" dirty="0" err="1"/>
              <a:t>Computing</a:t>
            </a:r>
            <a:endParaRPr lang="fr-FR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08F311-84C5-2585-3315-506930E4B9E4}"/>
              </a:ext>
            </a:extLst>
          </p:cNvPr>
          <p:cNvCxnSpPr/>
          <p:nvPr/>
        </p:nvCxnSpPr>
        <p:spPr>
          <a:xfrm>
            <a:off x="3820643" y="4095377"/>
            <a:ext cx="901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Artificial Intelligence AI Icon SVG Vector &amp; PNG Free Download | UXWing">
            <a:extLst>
              <a:ext uri="{FF2B5EF4-FFF2-40B4-BE49-F238E27FC236}">
                <a16:creationId xmlns:a16="http://schemas.microsoft.com/office/drawing/2014/main" id="{014DC264-F5E2-5488-F2BA-F6C8DD71C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78" y="3576930"/>
            <a:ext cx="817125" cy="8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90;p35">
            <a:extLst>
              <a:ext uri="{FF2B5EF4-FFF2-40B4-BE49-F238E27FC236}">
                <a16:creationId xmlns:a16="http://schemas.microsoft.com/office/drawing/2014/main" id="{9B955E59-F600-AC70-F918-97906F9CD0ED}"/>
              </a:ext>
            </a:extLst>
          </p:cNvPr>
          <p:cNvSpPr txBox="1">
            <a:spLocks/>
          </p:cNvSpPr>
          <p:nvPr/>
        </p:nvSpPr>
        <p:spPr>
          <a:xfrm>
            <a:off x="4555709" y="4405013"/>
            <a:ext cx="1705662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Ai/ML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CAC48F-3C07-DBD0-02AC-45E32142472F}"/>
              </a:ext>
            </a:extLst>
          </p:cNvPr>
          <p:cNvCxnSpPr/>
          <p:nvPr/>
        </p:nvCxnSpPr>
        <p:spPr>
          <a:xfrm>
            <a:off x="6066818" y="4095377"/>
            <a:ext cx="901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black circle with a black background and a black circle with arrows and arrows&#10;&#10;AI-generated content may be incorrect.">
            <a:extLst>
              <a:ext uri="{FF2B5EF4-FFF2-40B4-BE49-F238E27FC236}">
                <a16:creationId xmlns:a16="http://schemas.microsoft.com/office/drawing/2014/main" id="{98321838-C9D6-76AC-6B8E-EB6D52EF4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748" y="3576930"/>
            <a:ext cx="737696" cy="737696"/>
          </a:xfrm>
          <a:prstGeom prst="rect">
            <a:avLst/>
          </a:prstGeom>
        </p:spPr>
      </p:pic>
      <p:sp>
        <p:nvSpPr>
          <p:cNvPr id="22" name="Google Shape;190;p35">
            <a:extLst>
              <a:ext uri="{FF2B5EF4-FFF2-40B4-BE49-F238E27FC236}">
                <a16:creationId xmlns:a16="http://schemas.microsoft.com/office/drawing/2014/main" id="{2377E30B-8D4B-BB5C-74B1-1E949D70BB2D}"/>
              </a:ext>
            </a:extLst>
          </p:cNvPr>
          <p:cNvSpPr txBox="1">
            <a:spLocks/>
          </p:cNvSpPr>
          <p:nvPr/>
        </p:nvSpPr>
        <p:spPr>
          <a:xfrm>
            <a:off x="6685273" y="4339620"/>
            <a:ext cx="2240646" cy="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fr-FR" sz="2000" dirty="0"/>
              <a:t>Cloud-native</a:t>
            </a:r>
          </a:p>
        </p:txBody>
      </p:sp>
      <p:sp>
        <p:nvSpPr>
          <p:cNvPr id="6" name="Google Shape;190;p35">
            <a:extLst>
              <a:ext uri="{FF2B5EF4-FFF2-40B4-BE49-F238E27FC236}">
                <a16:creationId xmlns:a16="http://schemas.microsoft.com/office/drawing/2014/main" id="{CE10C9ED-3DA0-0C73-9799-AAB60DE3E0B6}"/>
              </a:ext>
            </a:extLst>
          </p:cNvPr>
          <p:cNvSpPr txBox="1">
            <a:spLocks/>
          </p:cNvSpPr>
          <p:nvPr/>
        </p:nvSpPr>
        <p:spPr>
          <a:xfrm>
            <a:off x="-6336250" y="1511128"/>
            <a:ext cx="8800241" cy="26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6600" b="1"/>
              <a:t>Conclusion &amp; Perspectives</a:t>
            </a:r>
            <a:endParaRPr lang="fr-MA" sz="6600" b="1" dirty="0"/>
          </a:p>
        </p:txBody>
      </p:sp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80B17B35-75BE-7258-E454-3151B2160A19}"/>
              </a:ext>
            </a:extLst>
          </p:cNvPr>
          <p:cNvSpPr txBox="1">
            <a:spLocks/>
          </p:cNvSpPr>
          <p:nvPr/>
        </p:nvSpPr>
        <p:spPr>
          <a:xfrm>
            <a:off x="-8658530" y="612208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b="1" dirty="0"/>
              <a:t>Message </a:t>
            </a:r>
            <a:r>
              <a:rPr lang="fr-MA" b="1" dirty="0">
                <a:solidFill>
                  <a:schemeClr val="bg2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14" name="Google Shape;234;p39">
            <a:extLst>
              <a:ext uri="{FF2B5EF4-FFF2-40B4-BE49-F238E27FC236}">
                <a16:creationId xmlns:a16="http://schemas.microsoft.com/office/drawing/2014/main" id="{2D3B7677-332D-422B-71D9-B6900560B7F3}"/>
              </a:ext>
            </a:extLst>
          </p:cNvPr>
          <p:cNvSpPr txBox="1">
            <a:spLocks/>
          </p:cNvSpPr>
          <p:nvPr/>
        </p:nvSpPr>
        <p:spPr>
          <a:xfrm>
            <a:off x="-11371250" y="2283293"/>
            <a:ext cx="8090759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"Le choix de la topologie est une décision stratégique qui impacte l'agilité, la scalabilité et les coûts"</a:t>
            </a:r>
          </a:p>
        </p:txBody>
      </p:sp>
    </p:spTree>
    <p:extLst>
      <p:ext uri="{BB962C8B-B14F-4D97-AF65-F5344CB8AC3E}">
        <p14:creationId xmlns:p14="http://schemas.microsoft.com/office/powerpoint/2010/main" val="128433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F77A8C71-3E10-CD16-D121-774981AAC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242CFF93-A9E5-A59D-8508-080822B3C1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790" y="612208"/>
            <a:ext cx="8923914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MA" b="1" dirty="0"/>
              <a:t>Message </a:t>
            </a:r>
            <a:r>
              <a:rPr lang="fr-MA" b="1" dirty="0">
                <a:solidFill>
                  <a:schemeClr val="bg2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2" name="Google Shape;234;p39">
            <a:extLst>
              <a:ext uri="{FF2B5EF4-FFF2-40B4-BE49-F238E27FC236}">
                <a16:creationId xmlns:a16="http://schemas.microsoft.com/office/drawing/2014/main" id="{D763A5C5-81BA-B126-43ED-C967FDCE7252}"/>
              </a:ext>
            </a:extLst>
          </p:cNvPr>
          <p:cNvSpPr txBox="1">
            <a:spLocks/>
          </p:cNvSpPr>
          <p:nvPr/>
        </p:nvSpPr>
        <p:spPr>
          <a:xfrm>
            <a:off x="378790" y="2283293"/>
            <a:ext cx="8090759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"Le choix de la topologie est une décision stratégique qui impacte l'agilité, la scalabilité et les coûts"</a:t>
            </a:r>
          </a:p>
        </p:txBody>
      </p:sp>
      <p:sp>
        <p:nvSpPr>
          <p:cNvPr id="3" name="Google Shape;190;p35">
            <a:extLst>
              <a:ext uri="{FF2B5EF4-FFF2-40B4-BE49-F238E27FC236}">
                <a16:creationId xmlns:a16="http://schemas.microsoft.com/office/drawing/2014/main" id="{38826892-AD14-E840-E0DA-C91481ABA500}"/>
              </a:ext>
            </a:extLst>
          </p:cNvPr>
          <p:cNvSpPr txBox="1">
            <a:spLocks/>
          </p:cNvSpPr>
          <p:nvPr/>
        </p:nvSpPr>
        <p:spPr>
          <a:xfrm>
            <a:off x="343759" y="5843178"/>
            <a:ext cx="8800241" cy="26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11500"/>
              <a:t>Partie Pratique</a:t>
            </a:r>
            <a:endParaRPr lang="fr-MA" sz="11500" dirty="0"/>
          </a:p>
        </p:txBody>
      </p:sp>
    </p:spTree>
    <p:extLst>
      <p:ext uri="{BB962C8B-B14F-4D97-AF65-F5344CB8AC3E}">
        <p14:creationId xmlns:p14="http://schemas.microsoft.com/office/powerpoint/2010/main" val="22195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05358-5CFB-518D-F233-095DDB7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2C16BB7-8953-9547-4394-96BE3FDB673B}"/>
              </a:ext>
            </a:extLst>
          </p:cNvPr>
          <p:cNvSpPr txBox="1"/>
          <p:nvPr/>
        </p:nvSpPr>
        <p:spPr>
          <a:xfrm>
            <a:off x="202449" y="337995"/>
            <a:ext cx="894155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fr-FR" sz="4400" b="1" dirty="0">
                <a:solidFill>
                  <a:schemeClr val="tx2"/>
                </a:solidFill>
                <a:latin typeface="Alexandria Medium"/>
                <a:cs typeface="Alexandria Medium"/>
                <a:sym typeface="DM Sans"/>
              </a:rPr>
              <a:t>Évolution</a:t>
            </a:r>
            <a:r>
              <a:rPr lang="fr-FR" sz="4400" b="1" dirty="0">
                <a:solidFill>
                  <a:schemeClr val="dk1"/>
                </a:solidFill>
                <a:latin typeface="Alexandria Medium"/>
                <a:cs typeface="Alexandria Medium"/>
                <a:sym typeface="DM Sans"/>
              </a:rPr>
              <a:t> Historique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2FC155A-D242-833F-CF11-F3A30400A005}"/>
              </a:ext>
            </a:extLst>
          </p:cNvPr>
          <p:cNvSpPr/>
          <p:nvPr/>
        </p:nvSpPr>
        <p:spPr>
          <a:xfrm>
            <a:off x="123709" y="1357539"/>
            <a:ext cx="8892439" cy="3129794"/>
          </a:xfrm>
          <a:custGeom>
            <a:avLst/>
            <a:gdLst/>
            <a:ahLst/>
            <a:cxnLst/>
            <a:rect l="l" t="t" r="r" b="b"/>
            <a:pathLst>
              <a:path w="18597890" h="7494672">
                <a:moveTo>
                  <a:pt x="0" y="0"/>
                </a:moveTo>
                <a:lnTo>
                  <a:pt x="18597889" y="0"/>
                </a:lnTo>
                <a:lnTo>
                  <a:pt x="18597889" y="7494672"/>
                </a:lnTo>
                <a:lnTo>
                  <a:pt x="0" y="74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497"/>
            </a:stretch>
          </a:blipFill>
        </p:spPr>
        <p:txBody>
          <a:bodyPr/>
          <a:lstStyle/>
          <a:p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99058549"/>
      </p:ext>
    </p:extLst>
  </p:cSld>
  <p:clrMapOvr>
    <a:masterClrMapping/>
  </p:clrMapOvr>
  <p:transition spd="med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4536956-B655-4F89-091C-799F37AA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>
            <a:extLst>
              <a:ext uri="{FF2B5EF4-FFF2-40B4-BE49-F238E27FC236}">
                <a16:creationId xmlns:a16="http://schemas.microsoft.com/office/drawing/2014/main" id="{BB403647-5267-FD0A-5271-E26C1BC52B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759" y="862617"/>
            <a:ext cx="8800241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Partie Pratique</a:t>
            </a:r>
            <a:endParaRPr sz="11500" dirty="0"/>
          </a:p>
        </p:txBody>
      </p:sp>
      <p:sp>
        <p:nvSpPr>
          <p:cNvPr id="4" name="Google Shape;190;p35">
            <a:extLst>
              <a:ext uri="{FF2B5EF4-FFF2-40B4-BE49-F238E27FC236}">
                <a16:creationId xmlns:a16="http://schemas.microsoft.com/office/drawing/2014/main" id="{1E1FA1D7-B55C-2A95-1C38-C0930E3C402D}"/>
              </a:ext>
            </a:extLst>
          </p:cNvPr>
          <p:cNvSpPr txBox="1">
            <a:spLocks/>
          </p:cNvSpPr>
          <p:nvPr/>
        </p:nvSpPr>
        <p:spPr>
          <a:xfrm>
            <a:off x="-6336250" y="1511128"/>
            <a:ext cx="8800241" cy="26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sz="6600" b="1"/>
              <a:t>Conclusion &amp; Perspectives</a:t>
            </a:r>
            <a:endParaRPr lang="fr-MA" sz="6600" b="1" dirty="0"/>
          </a:p>
        </p:txBody>
      </p:sp>
      <p:sp>
        <p:nvSpPr>
          <p:cNvPr id="5" name="Google Shape;234;p39">
            <a:extLst>
              <a:ext uri="{FF2B5EF4-FFF2-40B4-BE49-F238E27FC236}">
                <a16:creationId xmlns:a16="http://schemas.microsoft.com/office/drawing/2014/main" id="{184EAE49-96C7-7D5C-5424-40F4223A5811}"/>
              </a:ext>
            </a:extLst>
          </p:cNvPr>
          <p:cNvSpPr txBox="1">
            <a:spLocks/>
          </p:cNvSpPr>
          <p:nvPr/>
        </p:nvSpPr>
        <p:spPr>
          <a:xfrm>
            <a:off x="-8658530" y="612208"/>
            <a:ext cx="8923914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MA" b="1" dirty="0"/>
              <a:t>Message </a:t>
            </a:r>
            <a:r>
              <a:rPr lang="fr-MA" b="1" dirty="0">
                <a:solidFill>
                  <a:schemeClr val="bg2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6269AA87-C66C-C494-398F-1D44E4066415}"/>
              </a:ext>
            </a:extLst>
          </p:cNvPr>
          <p:cNvSpPr txBox="1">
            <a:spLocks/>
          </p:cNvSpPr>
          <p:nvPr/>
        </p:nvSpPr>
        <p:spPr>
          <a:xfrm>
            <a:off x="-11371250" y="2283293"/>
            <a:ext cx="8090759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fr-FR" sz="2800" dirty="0"/>
              <a:t>"Le choix de la topologie est une décision stratégique qui impacte l'agilité, la scalabilité et les coûts"</a:t>
            </a:r>
          </a:p>
        </p:txBody>
      </p:sp>
    </p:spTree>
    <p:extLst>
      <p:ext uri="{BB962C8B-B14F-4D97-AF65-F5344CB8AC3E}">
        <p14:creationId xmlns:p14="http://schemas.microsoft.com/office/powerpoint/2010/main" val="216766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1633</Words>
  <Application>Microsoft Office PowerPoint</Application>
  <PresentationFormat>On-screen Show (16:9)</PresentationFormat>
  <Paragraphs>304</Paragraphs>
  <Slides>90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Montserrat</vt:lpstr>
      <vt:lpstr>Alexandria Medium</vt:lpstr>
      <vt:lpstr>Alexandria</vt:lpstr>
      <vt:lpstr>Albert Sans</vt:lpstr>
      <vt:lpstr>Arial</vt:lpstr>
      <vt:lpstr>Lead Funnel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PARTIE 2:  ENTERPRISE INTEGRATION PATTERNS (EIP)</vt:lpstr>
      <vt:lpstr>PARTIE 2: ENTERPRISE INTEGRATION PATTERNS (EIP)</vt:lpstr>
      <vt:lpstr>ARCHITECTURE 1: POINT-À-POINT</vt:lpstr>
      <vt:lpstr>ARCHITECTURE 1: POINT-À-POINT</vt:lpstr>
      <vt:lpstr>ARCHITECTURE 1: POINT-À-POINT</vt:lpstr>
      <vt:lpstr>ARCHITECTURE 2: ESB</vt:lpstr>
      <vt:lpstr>ARCHITECTURE 2: ESB</vt:lpstr>
      <vt:lpstr>ARCHITECTURE 2: ESB</vt:lpstr>
      <vt:lpstr>ARCHITECTURE 2: ESB</vt:lpstr>
      <vt:lpstr>ARCHITECTURE 2: ESB</vt:lpstr>
      <vt:lpstr>ARCHITECTURE 2: ESB</vt:lpstr>
      <vt:lpstr>ARCHITECTURE 3: MESSAGE BUS (Kafka/RabbitMQ)</vt:lpstr>
      <vt:lpstr>ARCHITECTURE 3: MESSAGE BUS (Kafka/RabbitMQ)</vt:lpstr>
      <vt:lpstr>ARCHITECTURE 3: MESSAGE BUS (Kafka/RabbitMQ)</vt:lpstr>
      <vt:lpstr>ARCHITECTURE 3: MESSAGE BUS (Kafka/RabbitMQ)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Cas d'Usage Réels</vt:lpstr>
      <vt:lpstr>SOA vs Microservices Comparaison Technique</vt:lpstr>
      <vt:lpstr>SOA vs Microservices</vt:lpstr>
      <vt:lpstr>PowerPoint Presentation</vt:lpstr>
      <vt:lpstr>PowerPoint Presentation</vt:lpstr>
      <vt:lpstr>PowerPoint Presentation</vt:lpstr>
      <vt:lpstr>PowerPoint Presentation</vt:lpstr>
      <vt:lpstr>L'Économie des APIs</vt:lpstr>
      <vt:lpstr>L'Économie des APIs</vt:lpstr>
      <vt:lpstr>L’API Economy</vt:lpstr>
      <vt:lpstr>PowerPoint Presentation</vt:lpstr>
      <vt:lpstr>PowerPoint Presentation</vt:lpstr>
      <vt:lpstr>Conclusion &amp; Perspectives</vt:lpstr>
      <vt:lpstr>Synthèse &amp; Perspectives Futures Topologies de Middleware pour l'Entreprise Engagée</vt:lpstr>
      <vt:lpstr>Message final</vt:lpstr>
      <vt:lpstr>Partie Pratique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Remote Sensing</cp:lastModifiedBy>
  <cp:revision>68</cp:revision>
  <dcterms:modified xsi:type="dcterms:W3CDTF">2025-12-16T19:03:13Z</dcterms:modified>
</cp:coreProperties>
</file>